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embeddedFontLst>
    <p:embeddedFont>
      <p:font typeface="IBM Plex Mono Medium" panose="020B0509050203000203" pitchFamily="49" charset="77"/>
      <p:regular r:id="rId36"/>
      <p:bold r:id="rId37"/>
      <p:italic r:id="rId38"/>
      <p:boldItalic r:id="rId39"/>
    </p:embeddedFont>
    <p:embeddedFont>
      <p:font typeface="Open Sans" pitchFamily="2" charset="0"/>
      <p:regular r:id="rId40"/>
      <p:bold r:id="rId41"/>
      <p:italic r:id="rId42"/>
      <p:boldItalic r:id="rId43"/>
    </p:embeddedFont>
    <p:embeddedFont>
      <p:font typeface="Public Sans" pitchFamily="2" charset="77"/>
      <p:regular r:id="rId44"/>
      <p:bold r:id="rId45"/>
      <p:italic r:id="rId46"/>
      <p:boldItalic r:id="rId47"/>
    </p:embeddedFont>
    <p:embeddedFont>
      <p:font typeface="Public Sans ExtraBold" pitchFamily="2" charset="77"/>
      <p:bold r:id="rId48"/>
      <p:italic r:id="rId49"/>
      <p:boldItalic r:id="rId50"/>
    </p:embeddedFont>
    <p:embeddedFont>
      <p:font typeface="Public Sans ExtraLight" pitchFamily="2" charset="77"/>
      <p:regular r:id="rId51"/>
      <p:bold r:id="rId52"/>
      <p:italic r:id="rId53"/>
      <p:boldItalic r:id="rId54"/>
    </p:embeddedFont>
    <p:embeddedFont>
      <p:font typeface="Public Sans Light" pitchFamily="2" charset="77"/>
      <p:regular r:id="rId55"/>
      <p:bold r:id="rId56"/>
      <p:italic r:id="rId57"/>
      <p:boldItalic r:id="rId58"/>
    </p:embeddedFont>
    <p:embeddedFont>
      <p:font typeface="Public Sans Medium" pitchFamily="2" charset="77"/>
      <p:regular r:id="rId59"/>
      <p:bold r:id="rId60"/>
      <p:italic r:id="rId61"/>
      <p:boldItalic r:id="rId62"/>
    </p:embeddedFont>
    <p:embeddedFont>
      <p:font typeface="Public Sans Thin" pitchFamily="2" charset="77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0D6772-D2D2-460F-AA9E-D626CE09FA41}">
  <a:tblStyle styleId="{FF0D6772-D2D2-460F-AA9E-D626CE09FA4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1"/>
    <p:restoredTop sz="94694"/>
  </p:normalViewPr>
  <p:slideViewPr>
    <p:cSldViewPr snapToGrid="0">
      <p:cViewPr varScale="1">
        <p:scale>
          <a:sx n="118" d="100"/>
          <a:sy n="118" d="100"/>
        </p:scale>
        <p:origin x="216" y="8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" Target="slides/slide3.xml"/><Relationship Id="rId61" Type="http://schemas.openxmlformats.org/officeDocument/2006/relationships/font" Target="fonts/font2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4.fntdata"/><Relationship Id="rId34" Type="http://schemas.openxmlformats.org/officeDocument/2006/relationships/slide" Target="slides/slide32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5af80a16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5af80a16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dba4e3f2c9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dba4e3f2c9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dba4e3f2c9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dba4e3f2c9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ad2144292b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ad2144292b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65e0c4a84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65e0c4a84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65e0c4a84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65e0c4a84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ad2144292b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ad2144292b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dba4e3f2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2dba4e3f2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g2dba4e3f2c9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dba4e3f2c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g2dba4e3f2c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g2dba4e3f2c9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dba4e3f2c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g2dba4e3f2c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g2dba4e3f2c9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dba4e3f2c9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g2dba4e3f2c9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g2dba4e3f2c9_0_5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b3ab2e8b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2b3ab2e8b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dba4e3f2c9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2dba4e3f2c9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7" name="Google Shape;537;g2dba4e3f2c9_0_5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dba4e3f2c9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2dba4e3f2c9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8" name="Google Shape;548;g2dba4e3f2c9_0_4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dba4e3f2c9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g2dba4e3f2c9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g2dba4e3f2c9_0_5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dba4e3f2c9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2dba4e3f2c9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2dba4e3f2c9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dba4e3f2c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2dba4e3f2c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g2dba4e3f2c9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dba4e3f2c9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g2dba4e3f2c9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5" name="Google Shape;605;g2dba4e3f2c9_0_3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dba4e3f2c9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g2dba4e3f2c9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7" name="Google Shape;617;g2dba4e3f2c9_0_4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dba4e3f2c9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g2dba4e3f2c9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7" name="Google Shape;627;g2dba4e3f2c9_0_4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dba4e3f2c9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2dba4e3f2c9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6" name="Google Shape;636;g2dba4e3f2c9_0_4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dba4e3f2c9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g2dba4e3f2c9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9" name="Google Shape;649;g2dba4e3f2c9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8c9ccee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08c9ccee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dba4e3f2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2dba4e3f2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b3ab2e8b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2b3ab2e8b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b3ab2e8b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b3ab2e8b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ad214429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ad214429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d214429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ad214429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TK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ad2144292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ad2144292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d214429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ad214429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5e0c4a84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5e0c4a84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c5e8ac040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dc5e8ac040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11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2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78" name="Google Shape;78;p14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9" name="Google Shape;89;p16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0942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Public Sans Light"/>
              <a:buChar char="●"/>
              <a:defRPr sz="2400" b="0"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2"/>
          </p:nvPr>
        </p:nvSpPr>
        <p:spPr>
          <a:xfrm>
            <a:off x="311700" y="2135550"/>
            <a:ext cx="8520600" cy="2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head">
  <p:cSld name="TITLE_AND_BODY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BLANK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-47134" y="-668034"/>
            <a:ext cx="9229800" cy="51918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7" name="Google Shape;117;p23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24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" name="Google Shape;121;p24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24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24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 rtl="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Quote">
  <p:cSld name="Big Quote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683631" y="1077686"/>
            <a:ext cx="7775100" cy="20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alibri"/>
              <a:buNone/>
              <a:defRPr sz="27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683581" y="3465668"/>
            <a:ext cx="77769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3180B0"/>
              </a:buClr>
              <a:buSzPts val="1500"/>
              <a:buFont typeface="Arial"/>
              <a:buChar char="​"/>
              <a:defRPr sz="1500" b="1" i="0">
                <a:solidFill>
                  <a:srgbClr val="3180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1200"/>
              <a:buFont typeface="Arial"/>
              <a:buChar char="​"/>
              <a:defRPr sz="1200" b="1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0037" algn="l" rtl="0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4D565E"/>
              </a:buClr>
              <a:buSzPts val="1125"/>
              <a:buFont typeface="Arial"/>
              <a:buChar char="​"/>
              <a:defRPr sz="1125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0037" algn="l" rtl="0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4D565E"/>
              </a:buClr>
              <a:buSzPts val="1125"/>
              <a:buFont typeface="Arial"/>
              <a:buChar char="​"/>
              <a:defRPr sz="1125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0037" algn="l" rtl="0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4D565E"/>
              </a:buClr>
              <a:buSzPts val="1125"/>
              <a:buFont typeface="Arial"/>
              <a:buChar char="​"/>
              <a:defRPr sz="1125">
                <a:solidFill>
                  <a:srgbClr val="4D565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0" name="Google Shape;140;p27"/>
          <p:cNvGrpSpPr/>
          <p:nvPr/>
        </p:nvGrpSpPr>
        <p:grpSpPr>
          <a:xfrm>
            <a:off x="683609" y="918423"/>
            <a:ext cx="7777014" cy="2363336"/>
            <a:chOff x="914400" y="1732950"/>
            <a:chExt cx="7316788" cy="2672550"/>
          </a:xfrm>
        </p:grpSpPr>
        <p:cxnSp>
          <p:nvCxnSpPr>
            <p:cNvPr id="141" name="Google Shape;141;p27"/>
            <p:cNvCxnSpPr/>
            <p:nvPr/>
          </p:nvCxnSpPr>
          <p:spPr>
            <a:xfrm>
              <a:off x="914400" y="1732950"/>
              <a:ext cx="7315200" cy="0"/>
            </a:xfrm>
            <a:prstGeom prst="straightConnector1">
              <a:avLst/>
            </a:prstGeom>
            <a:noFill/>
            <a:ln w="9525" cap="flat" cmpd="sng">
              <a:solidFill>
                <a:srgbClr val="8F99A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2" name="Google Shape;142;p27"/>
            <p:cNvSpPr/>
            <p:nvPr/>
          </p:nvSpPr>
          <p:spPr>
            <a:xfrm>
              <a:off x="915988" y="4302313"/>
              <a:ext cx="7315200" cy="103187"/>
            </a:xfrm>
            <a:custGeom>
              <a:avLst/>
              <a:gdLst/>
              <a:ahLst/>
              <a:cxnLst/>
              <a:rect l="l" t="t" r="r" b="b"/>
              <a:pathLst>
                <a:path w="4608" h="65" extrusionOk="0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 cmpd="sng">
              <a:solidFill>
                <a:srgbClr val="8F99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ody page - 2 text areas">
  <p:cSld name="1_Body page - 2 text area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2400"/>
              <a:buFont typeface="Open Sans"/>
              <a:buNone/>
              <a:defRPr sz="2400">
                <a:solidFill>
                  <a:srgbClr val="4D565E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500061" y="1185864"/>
            <a:ext cx="3586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565E"/>
              </a:buClr>
              <a:buSzPts val="2000"/>
              <a:buNone/>
              <a:defRPr sz="2000">
                <a:solidFill>
                  <a:srgbClr val="4D565E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565E"/>
              </a:buClr>
              <a:buSzPts val="2000"/>
              <a:buChar char="▪"/>
              <a:defRPr sz="2000" b="0">
                <a:solidFill>
                  <a:srgbClr val="4D565E"/>
                </a:solidFill>
              </a:defRPr>
            </a:lvl2pPr>
            <a:lvl3pPr marL="137160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D565E"/>
              </a:buClr>
              <a:buSzPts val="1600"/>
              <a:buChar char="▪"/>
              <a:defRPr sz="1600" b="0">
                <a:solidFill>
                  <a:srgbClr val="4D565E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D565E"/>
              </a:buClr>
              <a:buSzPts val="1200"/>
              <a:buChar char="▪"/>
              <a:defRPr sz="1200" b="0">
                <a:solidFill>
                  <a:srgbClr val="4D565E"/>
                </a:solidFill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4D565E"/>
              </a:buClr>
              <a:buSzPts val="1200"/>
              <a:buChar char="▪"/>
              <a:defRPr sz="1200" b="0">
                <a:solidFill>
                  <a:srgbClr val="4D565E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9" name="Google Shape;159;p31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166" name="Google Shape;166;p32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35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36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7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187" name="Google Shape;18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8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191" name="Google Shape;191;p38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195" name="Google Shape;195;p39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96" name="Google Shape;196;p39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0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0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200" name="Google Shape;200;p40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1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5 Items">
  <p:cSld name="CUSTOM_4_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68400" y="10485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68400" y="15738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3"/>
          </p:nvPr>
        </p:nvSpPr>
        <p:spPr>
          <a:xfrm>
            <a:off x="668400" y="20941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4"/>
          </p:nvPr>
        </p:nvSpPr>
        <p:spPr>
          <a:xfrm>
            <a:off x="668400" y="26122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6"/>
          </p:nvPr>
        </p:nvSpPr>
        <p:spPr>
          <a:xfrm>
            <a:off x="668400" y="313966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5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7" name="Google Shape;217;p45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Google Shape;220;p46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21;p46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22;p46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46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4" name="Google Shape;224;p46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 rtl="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27" name="Google Shape;22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itle and text">
  <p:cSld name="CUSTOM_4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3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ist">
  <p:cSld name="CUSTOM_4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93192" y="310896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33125" y="1420075"/>
            <a:ext cx="78426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: 3 items">
  <p:cSld name="CUSTOM_4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390266" y="308875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465950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65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48" name="Google Shape;48;p8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4646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3343457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33434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51" name="Google Shape;51;p8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8921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body" idx="5"/>
          </p:nvPr>
        </p:nvSpPr>
        <p:spPr>
          <a:xfrm>
            <a:off x="6220964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6"/>
          </p:nvPr>
        </p:nvSpPr>
        <p:spPr>
          <a:xfrm>
            <a:off x="6220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ac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Monthly Call</a:t>
            </a:r>
            <a:endParaRPr b="0" dirty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36" name="Google Shape;236;p47"/>
          <p:cNvSpPr txBox="1">
            <a:spLocks noGrp="1"/>
          </p:cNvSpPr>
          <p:nvPr>
            <p:ph type="subTitle" idx="1"/>
          </p:nvPr>
        </p:nvSpPr>
        <p:spPr>
          <a:xfrm>
            <a:off x="311575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2024</a:t>
            </a:r>
            <a:endParaRPr/>
          </a:p>
        </p:txBody>
      </p:sp>
      <p:pic>
        <p:nvPicPr>
          <p:cNvPr id="237" name="Google Shape;237;p47" descr="USWDS logo: Five triangles forming a pentagon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65" r="455"/>
          <a:stretch/>
        </p:blipFill>
        <p:spPr>
          <a:xfrm>
            <a:off x="3227925" y="619632"/>
            <a:ext cx="2648400" cy="2533200"/>
          </a:xfrm>
          <a:prstGeom prst="rect">
            <a:avLst/>
          </a:prstGeom>
        </p:spPr>
      </p:pic>
      <p:sp>
        <p:nvSpPr>
          <p:cNvPr id="239" name="Google Shape;239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Accessibility test update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Character Count, Prose, Tag</a:t>
            </a:r>
            <a:endParaRPr>
              <a:solidFill>
                <a:schemeClr val="accen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301" name="Google Shape;30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Global Accessibility 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Awareness Day</a:t>
            </a:r>
            <a:endParaRPr dirty="0">
              <a:solidFill>
                <a:schemeClr val="accen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grpSp>
        <p:nvGrpSpPr>
          <p:cNvPr id="308" name="Google Shape;308;p57" descr="Illustrated sparkles"/>
          <p:cNvGrpSpPr/>
          <p:nvPr/>
        </p:nvGrpSpPr>
        <p:grpSpPr>
          <a:xfrm>
            <a:off x="421989" y="306761"/>
            <a:ext cx="8283137" cy="4497703"/>
            <a:chOff x="478713" y="329650"/>
            <a:chExt cx="8283137" cy="4497703"/>
          </a:xfrm>
        </p:grpSpPr>
        <p:grpSp>
          <p:nvGrpSpPr>
            <p:cNvPr id="309" name="Google Shape;309;p57"/>
            <p:cNvGrpSpPr/>
            <p:nvPr/>
          </p:nvGrpSpPr>
          <p:grpSpPr>
            <a:xfrm>
              <a:off x="1395050" y="801925"/>
              <a:ext cx="530700" cy="530700"/>
              <a:chOff x="1395050" y="801925"/>
              <a:chExt cx="530700" cy="530700"/>
            </a:xfrm>
          </p:grpSpPr>
          <p:cxnSp>
            <p:nvCxnSpPr>
              <p:cNvPr id="310" name="Google Shape;31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4" name="Google Shape;314;p57"/>
            <p:cNvGrpSpPr/>
            <p:nvPr/>
          </p:nvGrpSpPr>
          <p:grpSpPr>
            <a:xfrm>
              <a:off x="567325" y="2437900"/>
              <a:ext cx="530700" cy="530700"/>
              <a:chOff x="1395050" y="801925"/>
              <a:chExt cx="530700" cy="530700"/>
            </a:xfrm>
          </p:grpSpPr>
          <p:cxnSp>
            <p:nvCxnSpPr>
              <p:cNvPr id="315" name="Google Shape;31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9" name="Google Shape;319;p57"/>
            <p:cNvGrpSpPr/>
            <p:nvPr/>
          </p:nvGrpSpPr>
          <p:grpSpPr>
            <a:xfrm>
              <a:off x="2105950" y="3655150"/>
              <a:ext cx="530700" cy="530700"/>
              <a:chOff x="1395050" y="801925"/>
              <a:chExt cx="530700" cy="530700"/>
            </a:xfrm>
          </p:grpSpPr>
          <p:cxnSp>
            <p:nvCxnSpPr>
              <p:cNvPr id="320" name="Google Shape;32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4" name="Google Shape;324;p57"/>
            <p:cNvGrpSpPr/>
            <p:nvPr/>
          </p:nvGrpSpPr>
          <p:grpSpPr>
            <a:xfrm>
              <a:off x="4482025" y="445025"/>
              <a:ext cx="530700" cy="530700"/>
              <a:chOff x="1395050" y="801925"/>
              <a:chExt cx="530700" cy="530700"/>
            </a:xfrm>
          </p:grpSpPr>
          <p:cxnSp>
            <p:nvCxnSpPr>
              <p:cNvPr id="325" name="Google Shape;32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57" descr="Illustrated sparkles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9" name="Google Shape;329;p57"/>
            <p:cNvGrpSpPr/>
            <p:nvPr/>
          </p:nvGrpSpPr>
          <p:grpSpPr>
            <a:xfrm>
              <a:off x="5855075" y="3551450"/>
              <a:ext cx="530700" cy="530700"/>
              <a:chOff x="1395050" y="801925"/>
              <a:chExt cx="530700" cy="530700"/>
            </a:xfrm>
          </p:grpSpPr>
          <p:cxnSp>
            <p:nvCxnSpPr>
              <p:cNvPr id="330" name="Google Shape;33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4" name="Google Shape;334;p57"/>
            <p:cNvGrpSpPr/>
            <p:nvPr/>
          </p:nvGrpSpPr>
          <p:grpSpPr>
            <a:xfrm>
              <a:off x="4881275" y="4082150"/>
              <a:ext cx="530700" cy="530700"/>
              <a:chOff x="1395050" y="801925"/>
              <a:chExt cx="530700" cy="530700"/>
            </a:xfrm>
          </p:grpSpPr>
          <p:cxnSp>
            <p:nvCxnSpPr>
              <p:cNvPr id="335" name="Google Shape;33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9" name="Google Shape;339;p57"/>
            <p:cNvGrpSpPr/>
            <p:nvPr/>
          </p:nvGrpSpPr>
          <p:grpSpPr>
            <a:xfrm>
              <a:off x="7822150" y="1121800"/>
              <a:ext cx="530700" cy="530700"/>
              <a:chOff x="1395050" y="801925"/>
              <a:chExt cx="530700" cy="530700"/>
            </a:xfrm>
          </p:grpSpPr>
          <p:cxnSp>
            <p:nvCxnSpPr>
              <p:cNvPr id="340" name="Google Shape;34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" name="Google Shape;344;p57"/>
            <p:cNvGrpSpPr/>
            <p:nvPr/>
          </p:nvGrpSpPr>
          <p:grpSpPr>
            <a:xfrm>
              <a:off x="8231150" y="2825950"/>
              <a:ext cx="530700" cy="530700"/>
              <a:chOff x="1395050" y="801925"/>
              <a:chExt cx="530700" cy="530700"/>
            </a:xfrm>
          </p:grpSpPr>
          <p:cxnSp>
            <p:nvCxnSpPr>
              <p:cNvPr id="345" name="Google Shape;34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9" name="Google Shape;349;p57"/>
            <p:cNvGrpSpPr/>
            <p:nvPr/>
          </p:nvGrpSpPr>
          <p:grpSpPr>
            <a:xfrm>
              <a:off x="5855075" y="1227196"/>
              <a:ext cx="319906" cy="319906"/>
              <a:chOff x="1395050" y="801925"/>
              <a:chExt cx="530700" cy="530700"/>
            </a:xfrm>
          </p:grpSpPr>
          <p:cxnSp>
            <p:nvCxnSpPr>
              <p:cNvPr id="350" name="Google Shape;35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4" name="Google Shape;354;p57"/>
            <p:cNvGrpSpPr/>
            <p:nvPr/>
          </p:nvGrpSpPr>
          <p:grpSpPr>
            <a:xfrm>
              <a:off x="3040775" y="1081121"/>
              <a:ext cx="319906" cy="319906"/>
              <a:chOff x="1395050" y="801925"/>
              <a:chExt cx="530700" cy="530700"/>
            </a:xfrm>
          </p:grpSpPr>
          <p:cxnSp>
            <p:nvCxnSpPr>
              <p:cNvPr id="355" name="Google Shape;35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9" name="Google Shape;359;p57"/>
            <p:cNvGrpSpPr/>
            <p:nvPr/>
          </p:nvGrpSpPr>
          <p:grpSpPr>
            <a:xfrm>
              <a:off x="672725" y="341021"/>
              <a:ext cx="319906" cy="319906"/>
              <a:chOff x="1395050" y="801925"/>
              <a:chExt cx="530700" cy="530700"/>
            </a:xfrm>
          </p:grpSpPr>
          <p:cxnSp>
            <p:nvCxnSpPr>
              <p:cNvPr id="360" name="Google Shape;36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4" name="Google Shape;364;p57"/>
            <p:cNvGrpSpPr/>
            <p:nvPr/>
          </p:nvGrpSpPr>
          <p:grpSpPr>
            <a:xfrm>
              <a:off x="1605850" y="2968596"/>
              <a:ext cx="319906" cy="319906"/>
              <a:chOff x="1395050" y="801925"/>
              <a:chExt cx="530700" cy="530700"/>
            </a:xfrm>
          </p:grpSpPr>
          <p:cxnSp>
            <p:nvCxnSpPr>
              <p:cNvPr id="365" name="Google Shape;36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9" name="Google Shape;369;p57"/>
            <p:cNvGrpSpPr/>
            <p:nvPr/>
          </p:nvGrpSpPr>
          <p:grpSpPr>
            <a:xfrm>
              <a:off x="567325" y="4187546"/>
              <a:ext cx="319906" cy="319906"/>
              <a:chOff x="1395050" y="801925"/>
              <a:chExt cx="530700" cy="530700"/>
            </a:xfrm>
          </p:grpSpPr>
          <p:cxnSp>
            <p:nvCxnSpPr>
              <p:cNvPr id="370" name="Google Shape;37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4" name="Google Shape;374;p57"/>
            <p:cNvGrpSpPr/>
            <p:nvPr/>
          </p:nvGrpSpPr>
          <p:grpSpPr>
            <a:xfrm>
              <a:off x="3547150" y="3760546"/>
              <a:ext cx="319906" cy="319906"/>
              <a:chOff x="1395050" y="801925"/>
              <a:chExt cx="530700" cy="530700"/>
            </a:xfrm>
          </p:grpSpPr>
          <p:cxnSp>
            <p:nvCxnSpPr>
              <p:cNvPr id="375" name="Google Shape;37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9" name="Google Shape;379;p57"/>
            <p:cNvGrpSpPr/>
            <p:nvPr/>
          </p:nvGrpSpPr>
          <p:grpSpPr>
            <a:xfrm>
              <a:off x="2855750" y="4507446"/>
              <a:ext cx="319906" cy="319906"/>
              <a:chOff x="1395050" y="801925"/>
              <a:chExt cx="530700" cy="530700"/>
            </a:xfrm>
          </p:grpSpPr>
          <p:cxnSp>
            <p:nvCxnSpPr>
              <p:cNvPr id="380" name="Google Shape;38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4" name="Google Shape;384;p57"/>
            <p:cNvGrpSpPr/>
            <p:nvPr/>
          </p:nvGrpSpPr>
          <p:grpSpPr>
            <a:xfrm>
              <a:off x="7325500" y="4410071"/>
              <a:ext cx="319906" cy="319906"/>
              <a:chOff x="1395050" y="801925"/>
              <a:chExt cx="530700" cy="530700"/>
            </a:xfrm>
          </p:grpSpPr>
          <p:cxnSp>
            <p:nvCxnSpPr>
              <p:cNvPr id="385" name="Google Shape;38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9" name="Google Shape;389;p57"/>
            <p:cNvGrpSpPr/>
            <p:nvPr/>
          </p:nvGrpSpPr>
          <p:grpSpPr>
            <a:xfrm>
              <a:off x="7374175" y="3036746"/>
              <a:ext cx="319906" cy="319906"/>
              <a:chOff x="1395050" y="801925"/>
              <a:chExt cx="530700" cy="530700"/>
            </a:xfrm>
          </p:grpSpPr>
          <p:cxnSp>
            <p:nvCxnSpPr>
              <p:cNvPr id="390" name="Google Shape;39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4" name="Google Shape;394;p57"/>
            <p:cNvGrpSpPr/>
            <p:nvPr/>
          </p:nvGrpSpPr>
          <p:grpSpPr>
            <a:xfrm>
              <a:off x="8336613" y="523687"/>
              <a:ext cx="194024" cy="194024"/>
              <a:chOff x="1395050" y="801925"/>
              <a:chExt cx="530700" cy="530700"/>
            </a:xfrm>
          </p:grpSpPr>
          <p:cxnSp>
            <p:nvCxnSpPr>
              <p:cNvPr id="395" name="Google Shape;39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9" name="Google Shape;399;p57"/>
            <p:cNvGrpSpPr/>
            <p:nvPr/>
          </p:nvGrpSpPr>
          <p:grpSpPr>
            <a:xfrm>
              <a:off x="6759063" y="845037"/>
              <a:ext cx="194024" cy="194024"/>
              <a:chOff x="1395050" y="801925"/>
              <a:chExt cx="530700" cy="530700"/>
            </a:xfrm>
          </p:grpSpPr>
          <p:cxnSp>
            <p:nvCxnSpPr>
              <p:cNvPr id="400" name="Google Shape;40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4" name="Google Shape;404;p57"/>
            <p:cNvGrpSpPr/>
            <p:nvPr/>
          </p:nvGrpSpPr>
          <p:grpSpPr>
            <a:xfrm>
              <a:off x="3233888" y="341037"/>
              <a:ext cx="194024" cy="194024"/>
              <a:chOff x="1395050" y="801925"/>
              <a:chExt cx="530700" cy="530700"/>
            </a:xfrm>
          </p:grpSpPr>
          <p:cxnSp>
            <p:nvCxnSpPr>
              <p:cNvPr id="405" name="Google Shape;40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9" name="Google Shape;409;p57"/>
            <p:cNvGrpSpPr/>
            <p:nvPr/>
          </p:nvGrpSpPr>
          <p:grpSpPr>
            <a:xfrm>
              <a:off x="2211413" y="1290150"/>
              <a:ext cx="194024" cy="194024"/>
              <a:chOff x="1395050" y="801925"/>
              <a:chExt cx="530700" cy="530700"/>
            </a:xfrm>
          </p:grpSpPr>
          <p:cxnSp>
            <p:nvCxnSpPr>
              <p:cNvPr id="410" name="Google Shape;41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14" name="Google Shape;414;p57"/>
            <p:cNvGrpSpPr/>
            <p:nvPr/>
          </p:nvGrpSpPr>
          <p:grpSpPr>
            <a:xfrm>
              <a:off x="478713" y="1484175"/>
              <a:ext cx="194024" cy="194024"/>
              <a:chOff x="1395050" y="801925"/>
              <a:chExt cx="530700" cy="530700"/>
            </a:xfrm>
          </p:grpSpPr>
          <p:cxnSp>
            <p:nvCxnSpPr>
              <p:cNvPr id="415" name="Google Shape;41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19" name="Google Shape;419;p57"/>
            <p:cNvGrpSpPr/>
            <p:nvPr/>
          </p:nvGrpSpPr>
          <p:grpSpPr>
            <a:xfrm>
              <a:off x="1098013" y="3356650"/>
              <a:ext cx="194024" cy="194024"/>
              <a:chOff x="1395050" y="801925"/>
              <a:chExt cx="530700" cy="530700"/>
            </a:xfrm>
          </p:grpSpPr>
          <p:cxnSp>
            <p:nvCxnSpPr>
              <p:cNvPr id="420" name="Google Shape;42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4" name="Google Shape;424;p57"/>
            <p:cNvGrpSpPr/>
            <p:nvPr/>
          </p:nvGrpSpPr>
          <p:grpSpPr>
            <a:xfrm>
              <a:off x="1774475" y="4473012"/>
              <a:ext cx="194024" cy="194024"/>
              <a:chOff x="1395050" y="801925"/>
              <a:chExt cx="530700" cy="530700"/>
            </a:xfrm>
          </p:grpSpPr>
          <p:cxnSp>
            <p:nvCxnSpPr>
              <p:cNvPr id="425" name="Google Shape;42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57"/>
            <p:cNvGrpSpPr/>
            <p:nvPr/>
          </p:nvGrpSpPr>
          <p:grpSpPr>
            <a:xfrm>
              <a:off x="4474988" y="3655162"/>
              <a:ext cx="194024" cy="194024"/>
              <a:chOff x="1395050" y="801925"/>
              <a:chExt cx="530700" cy="530700"/>
            </a:xfrm>
          </p:grpSpPr>
          <p:cxnSp>
            <p:nvCxnSpPr>
              <p:cNvPr id="430" name="Google Shape;43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34" name="Google Shape;434;p57"/>
            <p:cNvGrpSpPr/>
            <p:nvPr/>
          </p:nvGrpSpPr>
          <p:grpSpPr>
            <a:xfrm>
              <a:off x="5918013" y="4473025"/>
              <a:ext cx="194024" cy="194024"/>
              <a:chOff x="1395050" y="801925"/>
              <a:chExt cx="530700" cy="530700"/>
            </a:xfrm>
          </p:grpSpPr>
          <p:cxnSp>
            <p:nvCxnSpPr>
              <p:cNvPr id="435" name="Google Shape;43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39" name="Google Shape;439;p57"/>
            <p:cNvGrpSpPr/>
            <p:nvPr/>
          </p:nvGrpSpPr>
          <p:grpSpPr>
            <a:xfrm>
              <a:off x="6911288" y="3655150"/>
              <a:ext cx="194024" cy="194024"/>
              <a:chOff x="1395050" y="801925"/>
              <a:chExt cx="530700" cy="530700"/>
            </a:xfrm>
          </p:grpSpPr>
          <p:cxnSp>
            <p:nvCxnSpPr>
              <p:cNvPr id="440" name="Google Shape;44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4" name="Google Shape;444;p57"/>
            <p:cNvGrpSpPr/>
            <p:nvPr/>
          </p:nvGrpSpPr>
          <p:grpSpPr>
            <a:xfrm>
              <a:off x="8231138" y="4313425"/>
              <a:ext cx="194024" cy="194024"/>
              <a:chOff x="1395050" y="801925"/>
              <a:chExt cx="530700" cy="530700"/>
            </a:xfrm>
          </p:grpSpPr>
          <p:cxnSp>
            <p:nvCxnSpPr>
              <p:cNvPr id="445" name="Google Shape;44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9" name="Google Shape;449;p57"/>
            <p:cNvGrpSpPr/>
            <p:nvPr/>
          </p:nvGrpSpPr>
          <p:grpSpPr>
            <a:xfrm>
              <a:off x="7990488" y="2171050"/>
              <a:ext cx="194024" cy="194024"/>
              <a:chOff x="1395050" y="801925"/>
              <a:chExt cx="530700" cy="530700"/>
            </a:xfrm>
          </p:grpSpPr>
          <p:cxnSp>
            <p:nvCxnSpPr>
              <p:cNvPr id="450" name="Google Shape;450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4" name="Google Shape;454;p57"/>
            <p:cNvGrpSpPr/>
            <p:nvPr/>
          </p:nvGrpSpPr>
          <p:grpSpPr>
            <a:xfrm>
              <a:off x="5411963" y="329650"/>
              <a:ext cx="194024" cy="194024"/>
              <a:chOff x="1395050" y="801925"/>
              <a:chExt cx="530700" cy="530700"/>
            </a:xfrm>
          </p:grpSpPr>
          <p:cxnSp>
            <p:nvCxnSpPr>
              <p:cNvPr id="455" name="Google Shape;455;p57"/>
              <p:cNvCxnSpPr/>
              <p:nvPr/>
            </p:nvCxnSpPr>
            <p:spPr>
              <a:xfrm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57"/>
              <p:cNvCxnSpPr/>
              <p:nvPr/>
            </p:nvCxnSpPr>
            <p:spPr>
              <a:xfrm rot="5400000">
                <a:off x="1460750" y="867625"/>
                <a:ext cx="399300" cy="39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57"/>
              <p:cNvCxnSpPr/>
              <p:nvPr/>
            </p:nvCxnSpPr>
            <p:spPr>
              <a:xfrm rot="108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57"/>
              <p:cNvCxnSpPr/>
              <p:nvPr/>
            </p:nvCxnSpPr>
            <p:spPr>
              <a:xfrm rot="-5400000">
                <a:off x="1395050" y="1067275"/>
                <a:ext cx="530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7" name="Google Shape;307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8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Amy Cole</a:t>
            </a:r>
            <a:endParaRPr sz="3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Public Sans Light"/>
                <a:ea typeface="Public Sans Light"/>
                <a:cs typeface="Public Sans Light"/>
                <a:sym typeface="Public Sans Light"/>
              </a:rPr>
              <a:t>she/her</a:t>
            </a:r>
            <a:endParaRPr sz="31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64" name="Google Shape;464;p58"/>
          <p:cNvSpPr txBox="1">
            <a:spLocks noGrp="1"/>
          </p:cNvSpPr>
          <p:nvPr>
            <p:ph type="subTitle" idx="1"/>
          </p:nvPr>
        </p:nvSpPr>
        <p:spPr>
          <a:xfrm>
            <a:off x="2969375" y="1388300"/>
            <a:ext cx="59070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  <a:t>Accessibility Specialist</a:t>
            </a:r>
            <a:b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/>
              <a:t>USWDS Contractor</a:t>
            </a:r>
            <a:endParaRPr/>
          </a:p>
        </p:txBody>
      </p:sp>
      <p:sp>
        <p:nvSpPr>
          <p:cNvPr id="465" name="Google Shape;465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Alex Hull</a:t>
            </a:r>
            <a:endParaRPr sz="3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Public Sans Light"/>
                <a:ea typeface="Public Sans Light"/>
                <a:cs typeface="Public Sans Light"/>
                <a:sym typeface="Public Sans Light"/>
              </a:rPr>
              <a:t>she/her</a:t>
            </a:r>
            <a:endParaRPr sz="31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71" name="Google Shape;471;p59"/>
          <p:cNvSpPr txBox="1">
            <a:spLocks noGrp="1"/>
          </p:cNvSpPr>
          <p:nvPr>
            <p:ph type="subTitle" idx="1"/>
          </p:nvPr>
        </p:nvSpPr>
        <p:spPr>
          <a:xfrm>
            <a:off x="4248300" y="13883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  <a:t>Accessibility Specialist</a:t>
            </a:r>
            <a:br>
              <a:rPr lang="en" sz="2700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/>
              <a:t>USWDS Contractor</a:t>
            </a:r>
            <a:endParaRPr/>
          </a:p>
        </p:txBody>
      </p:sp>
      <p:sp>
        <p:nvSpPr>
          <p:cNvPr id="472" name="Google Shape;472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Whitney Quesenbery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she/they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78" name="Google Shape;478;p60"/>
          <p:cNvSpPr txBox="1">
            <a:spLocks noGrp="1"/>
          </p:cNvSpPr>
          <p:nvPr>
            <p:ph type="subTitle" idx="1"/>
          </p:nvPr>
        </p:nvSpPr>
        <p:spPr>
          <a:xfrm>
            <a:off x="4572000" y="1388309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Co-Founder &amp; Director</a:t>
            </a:r>
            <a:endParaRPr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Civic Design</a:t>
            </a:r>
            <a:endParaRPr/>
          </a:p>
        </p:txBody>
      </p:sp>
      <p:sp>
        <p:nvSpPr>
          <p:cNvPr id="479" name="Google Shape;479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 txBox="1">
            <a:spLocks noGrp="1"/>
          </p:cNvSpPr>
          <p:nvPr>
            <p:ph type="title"/>
          </p:nvPr>
        </p:nvSpPr>
        <p:spPr>
          <a:xfrm>
            <a:off x="311700" y="12098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Creating accessible civic spaces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Building accessibility into </a:t>
            </a:r>
            <a:br>
              <a:rPr lang="en">
                <a:latin typeface="Public Sans ExtraLight"/>
                <a:ea typeface="Public Sans ExtraLight"/>
                <a:cs typeface="Public Sans ExtraLight"/>
                <a:sym typeface="Public Sans ExtraLight"/>
              </a:rPr>
            </a:br>
            <a:r>
              <a:rPr lang="en"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voting systems</a:t>
            </a:r>
            <a:endParaRPr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  <p:sp>
        <p:nvSpPr>
          <p:cNvPr id="485" name="Google Shape;485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2"/>
          <p:cNvSpPr txBox="1">
            <a:spLocks noGrp="1"/>
          </p:cNvSpPr>
          <p:nvPr>
            <p:ph type="title" idx="4294967295"/>
          </p:nvPr>
        </p:nvSpPr>
        <p:spPr>
          <a:xfrm>
            <a:off x="224700" y="1672500"/>
            <a:ext cx="31443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600" dirty="0"/>
              <a:t>Focus on the </a:t>
            </a:r>
            <a:br>
              <a:rPr lang="en" sz="2600" dirty="0"/>
            </a:br>
            <a:r>
              <a:rPr lang="en" sz="2600" dirty="0">
                <a:solidFill>
                  <a:schemeClr val="lt1"/>
                </a:solidFill>
              </a:rPr>
              <a:t>impact</a:t>
            </a:r>
            <a:r>
              <a:rPr lang="en" sz="2600" dirty="0"/>
              <a:t> on people</a:t>
            </a:r>
            <a:endParaRPr sz="26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 sz="1600" dirty="0">
                <a:latin typeface="Public Sans"/>
                <a:ea typeface="Public Sans"/>
                <a:cs typeface="Public Sans"/>
                <a:sym typeface="Public Sans"/>
              </a:rPr>
              <a:t>(not a vague severity scale)</a:t>
            </a:r>
            <a:endParaRPr sz="1600" dirty="0">
              <a:latin typeface="Public Sans"/>
              <a:ea typeface="Public Sans"/>
              <a:cs typeface="Public Sans"/>
              <a:sym typeface="Public Sans"/>
            </a:endParaRPr>
          </a:p>
        </p:txBody>
      </p:sp>
      <p:graphicFrame>
        <p:nvGraphicFramePr>
          <p:cNvPr id="493" name="Google Shape;493;p62"/>
          <p:cNvGraphicFramePr/>
          <p:nvPr>
            <p:extLst>
              <p:ext uri="{D42A27DB-BD31-4B8C-83A1-F6EECF244321}">
                <p14:modId xmlns:p14="http://schemas.microsoft.com/office/powerpoint/2010/main" val="2159688519"/>
              </p:ext>
            </p:extLst>
          </p:nvPr>
        </p:nvGraphicFramePr>
        <p:xfrm>
          <a:off x="3298525" y="358953"/>
          <a:ext cx="5304925" cy="4458682"/>
        </p:xfrm>
        <a:graphic>
          <a:graphicData uri="http://schemas.openxmlformats.org/drawingml/2006/table">
            <a:tbl>
              <a:tblPr firstRow="1">
                <a:noFill/>
                <a:tableStyleId>{FF0D6772-D2D2-460F-AA9E-D626CE09FA41}</a:tableStyleId>
              </a:tblPr>
              <a:tblGrid>
                <a:gridCol w="214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u="none" strike="noStrike" cap="none" dirty="0">
                          <a:solidFill>
                            <a:schemeClr val="dk1"/>
                          </a:solidFill>
                          <a:latin typeface="Public Sans ExtraBold"/>
                          <a:ea typeface="Public Sans ExtraBold"/>
                          <a:cs typeface="Public Sans ExtraBold"/>
                          <a:sym typeface="Public Sans ExtraBold"/>
                        </a:rPr>
                        <a:t>Type of problem</a:t>
                      </a:r>
                      <a:endParaRPr u="none" strike="noStrike" cap="none" dirty="0">
                        <a:solidFill>
                          <a:schemeClr val="dk1"/>
                        </a:solidFill>
                        <a:latin typeface="Public Sans ExtraBold"/>
                        <a:ea typeface="Public Sans ExtraBold"/>
                        <a:cs typeface="Public Sans ExtraBold"/>
                        <a:sym typeface="Public Sans ExtraBold"/>
                      </a:endParaRPr>
                    </a:p>
                  </a:txBody>
                  <a:tcPr marL="182875" marR="182875" marT="137150" marB="13715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u="none" strike="noStrike" cap="none" dirty="0">
                          <a:solidFill>
                            <a:schemeClr val="dk1"/>
                          </a:solidFill>
                          <a:latin typeface="Public Sans ExtraBold"/>
                          <a:ea typeface="Public Sans ExtraBold"/>
                          <a:cs typeface="Public Sans ExtraBold"/>
                          <a:sym typeface="Public Sans ExtraBold"/>
                        </a:rPr>
                        <a:t>What it means</a:t>
                      </a:r>
                      <a:endParaRPr u="none" strike="noStrike" cap="none" dirty="0">
                        <a:solidFill>
                          <a:schemeClr val="dk1"/>
                        </a:solidFill>
                        <a:latin typeface="Public Sans ExtraBold"/>
                        <a:ea typeface="Public Sans ExtraBold"/>
                        <a:cs typeface="Public Sans ExtraBold"/>
                        <a:sym typeface="Public Sans ExtraBold"/>
                      </a:endParaRPr>
                    </a:p>
                  </a:txBody>
                  <a:tcPr marL="182875" marR="182875" marT="137150" marB="13715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 ExtraBold"/>
                          <a:ea typeface="Public Sans ExtraBold"/>
                          <a:cs typeface="Public Sans ExtraBold"/>
                          <a:sym typeface="Public Sans ExtraBold"/>
                        </a:rPr>
                        <a:t>Slammed doors</a:t>
                      </a:r>
                      <a:b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</a:b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(critical)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Barriers that stop someone from using an app or feature successfully – or at all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 ExtraBold"/>
                          <a:ea typeface="Public Sans ExtraBold"/>
                          <a:cs typeface="Public Sans ExtraBold"/>
                          <a:sym typeface="Public Sans ExtraBold"/>
                        </a:rPr>
                        <a:t>Frustrating</a:t>
                      </a:r>
                      <a:b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</a:b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(serious)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Problems that slow someone down, or force them into  work-arounds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 ExtraBold"/>
                          <a:ea typeface="Public Sans ExtraBold"/>
                          <a:cs typeface="Public Sans ExtraBold"/>
                          <a:sym typeface="Public Sans ExtraBold"/>
                        </a:rPr>
                        <a:t>Annoying</a:t>
                      </a:r>
                      <a:b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</a:b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(moderate)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Things that make the experience less pleasant (maybe even enough to leave)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 ExtraBold"/>
                          <a:ea typeface="Public Sans ExtraBold"/>
                          <a:cs typeface="Public Sans ExtraBold"/>
                          <a:sym typeface="Public Sans ExtraBold"/>
                        </a:rPr>
                        <a:t>Noisy</a:t>
                      </a:r>
                      <a:b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</a:b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(minor)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u="none" strike="noStrike" cap="none" dirty="0">
                          <a:solidFill>
                            <a:schemeClr val="dk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Minor issues that damage credibility but are unlikely to cause problems</a:t>
                      </a:r>
                      <a:endParaRPr u="none" strike="noStrike" cap="none" dirty="0">
                        <a:solidFill>
                          <a:schemeClr val="dk1"/>
                        </a:solidFill>
                        <a:latin typeface="Public Sans"/>
                        <a:ea typeface="Public Sans"/>
                        <a:cs typeface="Public Sans"/>
                        <a:sym typeface="Public Sans"/>
                      </a:endParaRPr>
                    </a:p>
                  </a:txBody>
                  <a:tcPr marL="182875" marR="182875" marT="137150" marB="13715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4" name="Google Shape;494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b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8475" y="0"/>
            <a:ext cx="6425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hed"/>
          <p:cNvSpPr txBox="1">
            <a:spLocks noGrp="1"/>
          </p:cNvSpPr>
          <p:nvPr>
            <p:ph type="title"/>
          </p:nvPr>
        </p:nvSpPr>
        <p:spPr>
          <a:xfrm>
            <a:off x="182400" y="1271625"/>
            <a:ext cx="2148900" cy="22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r>
              <a:rPr lang="en" sz="2200">
                <a:solidFill>
                  <a:schemeClr val="dk2"/>
                </a:solidFill>
              </a:rPr>
              <a:t>Designing for delight  begins with a balance of small pleasures and consideration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511" name="y axis"/>
          <p:cNvSpPr txBox="1"/>
          <p:nvPr/>
        </p:nvSpPr>
        <p:spPr>
          <a:xfrm rot="-5400000">
            <a:off x="689006" y="2546152"/>
            <a:ext cx="445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Y axis: </a:t>
            </a:r>
            <a:r>
              <a:rPr lang="en" sz="1200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What we get</a:t>
            </a:r>
            <a:endParaRPr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03" name="y labels"/>
          <p:cNvSpPr txBox="1"/>
          <p:nvPr/>
        </p:nvSpPr>
        <p:spPr>
          <a:xfrm rot="-5400000">
            <a:off x="923711" y="2393722"/>
            <a:ext cx="44517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200" dirty="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from</a:t>
            </a:r>
            <a:r>
              <a:rPr lang="en" sz="1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200" i="0" u="none" strike="noStrike" cap="none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Bad experience	                        </a:t>
            </a:r>
            <a:r>
              <a:rPr lang="en" sz="1200" i="0" u="none" strike="noStrike" cap="none" dirty="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200" i="0" u="none" strike="noStrike" cap="none" dirty="0" err="1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to</a:t>
            </a:r>
            <a:r>
              <a:rPr lang="en" sz="1200" i="0" u="none" strike="noStrike" cap="none" dirty="0" err="1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Good</a:t>
            </a:r>
            <a:r>
              <a:rPr lang="en" sz="1200" i="0" u="none" strike="noStrike" cap="none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experience</a:t>
            </a:r>
            <a:endParaRPr sz="1200" i="0" u="none" strike="noStrike" cap="none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08" name="y gradi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0900" y="561350"/>
            <a:ext cx="88500" cy="3688800"/>
          </a:xfrm>
          <a:prstGeom prst="rect">
            <a:avLst/>
          </a:prstGeom>
          <a:gradFill>
            <a:gsLst>
              <a:gs pos="0">
                <a:srgbClr val="B8F1F8"/>
              </a:gs>
              <a:gs pos="100000">
                <a:srgbClr val="FF8800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10" name="x axis"/>
          <p:cNvSpPr txBox="1"/>
          <p:nvPr/>
        </p:nvSpPr>
        <p:spPr>
          <a:xfrm>
            <a:off x="3017544" y="4671728"/>
            <a:ext cx="560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X-axis:</a:t>
            </a:r>
            <a:r>
              <a:rPr lang="en" sz="1200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What we expect</a:t>
            </a:r>
            <a:endParaRPr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02" name="x labels"/>
          <p:cNvSpPr txBox="1"/>
          <p:nvPr/>
        </p:nvSpPr>
        <p:spPr>
          <a:xfrm>
            <a:off x="2960325" y="4438925"/>
            <a:ext cx="6035100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 </a:t>
            </a:r>
            <a:r>
              <a:rPr lang="en" sz="1200" dirty="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from</a:t>
            </a:r>
            <a:r>
              <a:rPr lang="en" sz="1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200" i="0" u="none" strike="noStrike" cap="none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Low expectations</a:t>
            </a:r>
            <a:r>
              <a:rPr lang="en" sz="1200" dirty="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200" i="0" u="none" strike="noStrike" cap="none" dirty="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to</a:t>
            </a:r>
            <a:r>
              <a:rPr lang="en" sz="1200" i="0" u="none" strike="noStrike" cap="none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		      </a:t>
            </a:r>
            <a:r>
              <a:rPr lang="en" sz="1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               </a:t>
            </a:r>
            <a:r>
              <a:rPr lang="en" sz="1200" i="0" u="none" strike="noStrike" cap="none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High expectations</a:t>
            </a:r>
            <a:endParaRPr sz="12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09" name="x gradi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108800" y="1685176"/>
            <a:ext cx="85800" cy="5352600"/>
          </a:xfrm>
          <a:prstGeom prst="rect">
            <a:avLst/>
          </a:prstGeom>
          <a:gradFill>
            <a:gsLst>
              <a:gs pos="0">
                <a:srgbClr val="4D565E"/>
              </a:gs>
              <a:gs pos="100000">
                <a:srgbClr val="FFFF00"/>
              </a:gs>
            </a:gsLst>
            <a:lin ang="16200038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04" name="bottom left"/>
          <p:cNvSpPr/>
          <p:nvPr/>
        </p:nvSpPr>
        <p:spPr>
          <a:xfrm>
            <a:off x="3475507" y="2405609"/>
            <a:ext cx="2676000" cy="1844400"/>
          </a:xfrm>
          <a:prstGeom prst="rect">
            <a:avLst/>
          </a:prstGeom>
          <a:solidFill>
            <a:srgbClr val="272625"/>
          </a:solidFill>
          <a:ln w="9525" cap="flat" cmpd="sng">
            <a:solidFill>
              <a:srgbClr val="4D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dirty="0">
                <a:solidFill>
                  <a:srgbClr val="272625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Bottom-left:</a:t>
            </a:r>
            <a:endParaRPr sz="1350" dirty="0">
              <a:solidFill>
                <a:srgbClr val="272625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Low expectations</a:t>
            </a:r>
            <a:endParaRPr sz="1400" i="0" u="none" strike="noStrike" cap="none" dirty="0">
              <a:solidFill>
                <a:srgbClr val="00000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Bad experience</a:t>
            </a:r>
            <a:endParaRPr sz="1400" i="0" u="none" strike="noStrike" cap="none" dirty="0">
              <a:solidFill>
                <a:srgbClr val="00000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i="0" u="none" strike="noStrike" cap="none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i="0" u="none" strike="noStrike" cap="none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Expectations met</a:t>
            </a:r>
            <a:endParaRPr sz="2100" i="0" u="none" strike="noStrike" cap="none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300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07" name="top left"/>
          <p:cNvSpPr/>
          <p:nvPr/>
        </p:nvSpPr>
        <p:spPr>
          <a:xfrm>
            <a:off x="3475507" y="561357"/>
            <a:ext cx="2676000" cy="1844400"/>
          </a:xfrm>
          <a:prstGeom prst="rect">
            <a:avLst/>
          </a:prstGeom>
          <a:solidFill>
            <a:srgbClr val="B3D6D9"/>
          </a:solidFill>
          <a:ln w="9525" cap="flat" cmpd="sng">
            <a:solidFill>
              <a:srgbClr val="4D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dirty="0">
                <a:solidFill>
                  <a:srgbClr val="B3D6D9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Top-left:</a:t>
            </a:r>
            <a:endParaRPr sz="1350" dirty="0">
              <a:solidFill>
                <a:srgbClr val="B3D6D9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Low expectations</a:t>
            </a:r>
            <a:endParaRPr sz="14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Good experience</a:t>
            </a:r>
            <a:endParaRPr sz="14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i="0" u="none" strike="noStrike" cap="none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Pleasant surprise</a:t>
            </a:r>
            <a:endParaRPr sz="21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00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06" name="top right"/>
          <p:cNvSpPr/>
          <p:nvPr/>
        </p:nvSpPr>
        <p:spPr>
          <a:xfrm>
            <a:off x="6151431" y="561357"/>
            <a:ext cx="2676000" cy="1844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D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dirty="0">
                <a:solidFill>
                  <a:schemeClr val="accen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Top-right:</a:t>
            </a:r>
            <a:endParaRPr sz="1350" dirty="0">
              <a:solidFill>
                <a:schemeClr val="accent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High expectations</a:t>
            </a:r>
            <a:endParaRPr sz="14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Good experience</a:t>
            </a:r>
            <a:endParaRPr sz="14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i="0" u="none" strike="noStrike" cap="none" dirty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Expectations met</a:t>
            </a:r>
            <a:endParaRPr sz="2100" i="0" u="none" strike="noStrike" cap="none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300" dirty="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05" name="bottom right"/>
          <p:cNvSpPr/>
          <p:nvPr/>
        </p:nvSpPr>
        <p:spPr>
          <a:xfrm>
            <a:off x="6151431" y="2405609"/>
            <a:ext cx="2676000" cy="1844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dirty="0">
                <a:solidFill>
                  <a:schemeClr val="accent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Bottom-right:</a:t>
            </a:r>
            <a:endParaRPr sz="1350" dirty="0">
              <a:solidFill>
                <a:schemeClr val="accent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High expectations</a:t>
            </a:r>
            <a:endParaRPr sz="1400" i="0" u="none" strike="noStrike" cap="none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i="0" u="none" strike="noStrike" cap="none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Bad experience</a:t>
            </a:r>
            <a:endParaRPr sz="1400" i="0" u="none" strike="noStrike" cap="none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i="0" u="none" strike="noStrike" cap="none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i="0" u="none" strike="noStrike" cap="none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Uh-Oh</a:t>
            </a:r>
            <a:endParaRPr sz="2100" i="0" u="none" strike="noStrike" cap="none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3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b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8175" y="0"/>
            <a:ext cx="5185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8" name="hed"/>
          <p:cNvSpPr txBox="1">
            <a:spLocks noGrp="1"/>
          </p:cNvSpPr>
          <p:nvPr>
            <p:ph type="title"/>
          </p:nvPr>
        </p:nvSpPr>
        <p:spPr>
          <a:xfrm>
            <a:off x="265950" y="1620750"/>
            <a:ext cx="31443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Why might this information be delightful?</a:t>
            </a:r>
            <a:endParaRPr sz="1700"/>
          </a:p>
        </p:txBody>
      </p:sp>
      <p:pic>
        <p:nvPicPr>
          <p:cNvPr id="519" name="seating chart" descr="Airplane seat map showing seats as reserved (X), available (square with corner),&#10;a little expensive (blue) or first class (black), or your seat (yellow circle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8175" y="0"/>
            <a:ext cx="201773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emily" descr="Emily is a young woman in a wheelchair with a joystick motor control. She has a backpack hanging on her chair. A service dog walks beside her."/>
          <p:cNvGrpSpPr/>
          <p:nvPr/>
        </p:nvGrpSpPr>
        <p:grpSpPr>
          <a:xfrm>
            <a:off x="6290697" y="2760662"/>
            <a:ext cx="2514904" cy="2135004"/>
            <a:chOff x="3190886" y="2347734"/>
            <a:chExt cx="2828914" cy="2401850"/>
          </a:xfrm>
        </p:grpSpPr>
        <p:sp>
          <p:nvSpPr>
            <p:cNvPr id="522" name="caption"/>
            <p:cNvSpPr txBox="1"/>
            <p:nvPr/>
          </p:nvSpPr>
          <p:spPr>
            <a:xfrm>
              <a:off x="3190886" y="4412084"/>
              <a:ext cx="990600" cy="33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" sz="1350" i="0" u="none" strike="noStrike" cap="none">
                  <a:solidFill>
                    <a:schemeClr val="dk1"/>
                  </a:solidFill>
                  <a:latin typeface="Public Sans ExtraBold"/>
                  <a:ea typeface="Public Sans ExtraBold"/>
                  <a:cs typeface="Public Sans ExtraBold"/>
                  <a:sym typeface="Public Sans ExtraBold"/>
                </a:rPr>
                <a:t>Emily</a:t>
              </a:r>
              <a:endParaRPr sz="1400" i="0" u="none" strike="noStrike" cap="none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endParaRPr>
            </a:p>
          </p:txBody>
        </p:sp>
        <p:pic>
          <p:nvPicPr>
            <p:cNvPr id="521" name="Google Shape;521;p64" descr="Emily: a drawing  of a woman in a wheelchair on a sidewalk. The wheelchair is motorized, and she has a service dog with her.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76600" y="2347734"/>
              <a:ext cx="2743200" cy="205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3" name="jacob" descr="Jacob is working at a computer, using a Braille note keypad. He has earphones on listening to something, and has dark glasses."/>
          <p:cNvGrpSpPr/>
          <p:nvPr/>
        </p:nvGrpSpPr>
        <p:grpSpPr>
          <a:xfrm>
            <a:off x="6290641" y="345484"/>
            <a:ext cx="2515005" cy="2128730"/>
            <a:chOff x="6080756" y="152400"/>
            <a:chExt cx="3018127" cy="2554578"/>
          </a:xfrm>
        </p:grpSpPr>
        <p:sp>
          <p:nvSpPr>
            <p:cNvPr id="525" name="caption"/>
            <p:cNvSpPr txBox="1"/>
            <p:nvPr/>
          </p:nvSpPr>
          <p:spPr>
            <a:xfrm>
              <a:off x="6080756" y="2346978"/>
              <a:ext cx="9144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" sz="1350" i="0" u="none" strike="noStrike" cap="none">
                  <a:solidFill>
                    <a:schemeClr val="dk1"/>
                  </a:solidFill>
                  <a:latin typeface="Public Sans ExtraBold"/>
                  <a:ea typeface="Public Sans ExtraBold"/>
                  <a:cs typeface="Public Sans ExtraBold"/>
                  <a:sym typeface="Public Sans ExtraBold"/>
                </a:rPr>
                <a:t>Jacob</a:t>
              </a:r>
              <a:endParaRPr sz="1400" i="0" u="none" strike="noStrike" cap="none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endParaRPr>
            </a:p>
          </p:txBody>
        </p:sp>
        <p:pic>
          <p:nvPicPr>
            <p:cNvPr id="524" name="Google Shape;524;p64" descr="Jacob - a drawing of a man seated at a computer. He is wearing dark glasses and headphones, and is using a keyboard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72803" y="152400"/>
              <a:ext cx="2926080" cy="21945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5"/>
          <p:cNvSpPr txBox="1">
            <a:spLocks noGrp="1"/>
          </p:cNvSpPr>
          <p:nvPr>
            <p:ph type="title"/>
          </p:nvPr>
        </p:nvSpPr>
        <p:spPr>
          <a:xfrm>
            <a:off x="675243" y="4475000"/>
            <a:ext cx="82296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accent1"/>
                </a:solidFill>
              </a:rPr>
              <a:t>Definition of disability</a:t>
            </a:r>
            <a:endParaRPr sz="1400" dirty="0">
              <a:solidFill>
                <a:schemeClr val="accent1"/>
              </a:solidFill>
            </a:endParaRPr>
          </a:p>
        </p:txBody>
      </p:sp>
      <p:sp>
        <p:nvSpPr>
          <p:cNvPr id="533" name="Google Shape;533;p65"/>
          <p:cNvSpPr txBox="1"/>
          <p:nvPr/>
        </p:nvSpPr>
        <p:spPr>
          <a:xfrm>
            <a:off x="687672" y="1073424"/>
            <a:ext cx="8170800" cy="20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Disability: </a:t>
            </a: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The outcome of the interaction between a  person... and the environmental and attitudinal barriers they may face.</a:t>
            </a:r>
            <a:endParaRPr sz="1800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32" name="Google Shape;532;p65"/>
          <p:cNvSpPr txBox="1">
            <a:spLocks noGrp="1"/>
          </p:cNvSpPr>
          <p:nvPr>
            <p:ph type="body" idx="4294967295"/>
          </p:nvPr>
        </p:nvSpPr>
        <p:spPr>
          <a:xfrm>
            <a:off x="683550" y="3728394"/>
            <a:ext cx="77769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International Classification of Functioning (ICF),</a:t>
            </a:r>
            <a:endParaRPr sz="14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World Health Organization </a:t>
            </a:r>
            <a:endParaRPr sz="14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Hi!</a:t>
            </a: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45" name="Google Shape;245;p48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being here!</a:t>
            </a:r>
            <a:endParaRPr/>
          </a:p>
        </p:txBody>
      </p:sp>
      <p:pic>
        <p:nvPicPr>
          <p:cNvPr id="246" name="Google Shape;246;p48" descr="Avatar of Dan William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98200" y="3464650"/>
            <a:ext cx="1347600" cy="1678800"/>
          </a:xfrm>
          <a:prstGeom prst="rect">
            <a:avLst/>
          </a:prstGeom>
        </p:spPr>
      </p:pic>
      <p:sp>
        <p:nvSpPr>
          <p:cNvPr id="247" name="Google Shape;24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6"/>
          <p:cNvSpPr txBox="1">
            <a:spLocks noGrp="1"/>
          </p:cNvSpPr>
          <p:nvPr>
            <p:ph type="title"/>
          </p:nvPr>
        </p:nvSpPr>
        <p:spPr>
          <a:xfrm>
            <a:off x="679377" y="4486477"/>
            <a:ext cx="82296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accent1"/>
                </a:solidFill>
              </a:rPr>
              <a:t>Definitions of usability and accessibility</a:t>
            </a:r>
            <a:endParaRPr sz="1400" dirty="0">
              <a:solidFill>
                <a:schemeClr val="accent1"/>
              </a:solidFill>
            </a:endParaRPr>
          </a:p>
        </p:txBody>
      </p:sp>
      <p:sp>
        <p:nvSpPr>
          <p:cNvPr id="540" name="Google Shape;540;p66"/>
          <p:cNvSpPr txBox="1">
            <a:spLocks noGrp="1"/>
          </p:cNvSpPr>
          <p:nvPr>
            <p:ph type="body" idx="4294967295"/>
          </p:nvPr>
        </p:nvSpPr>
        <p:spPr>
          <a:xfrm>
            <a:off x="683550" y="3956922"/>
            <a:ext cx="77769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ISO 9241 - The ergonomics of human-system interaction</a:t>
            </a:r>
            <a:endParaRPr sz="14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44" name="Google Shape;544;p66"/>
          <p:cNvSpPr txBox="1">
            <a:spLocks noGrp="1"/>
          </p:cNvSpPr>
          <p:nvPr>
            <p:ph type="title"/>
          </p:nvPr>
        </p:nvSpPr>
        <p:spPr>
          <a:xfrm>
            <a:off x="714151" y="614050"/>
            <a:ext cx="3616800" cy="20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Usability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The </a:t>
            </a:r>
            <a:r>
              <a:rPr lang="en" sz="2100">
                <a:solidFill>
                  <a:schemeClr val="lt1"/>
                </a:solidFill>
              </a:rPr>
              <a:t>effectiveness</a:t>
            </a:r>
            <a:r>
              <a:rPr lang="en" sz="210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" sz="2100">
                <a:solidFill>
                  <a:schemeClr val="lt1"/>
                </a:solidFill>
              </a:rPr>
              <a:t>efficiency</a:t>
            </a:r>
            <a:r>
              <a:rPr lang="en" sz="210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 and </a:t>
            </a:r>
            <a:r>
              <a:rPr lang="en" sz="2100">
                <a:solidFill>
                  <a:schemeClr val="lt1"/>
                </a:solidFill>
              </a:rPr>
              <a:t>satisfaction</a:t>
            </a:r>
            <a:r>
              <a:rPr lang="en" sz="210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 with which a specified set of users can achieve a specified set of tasks in a particular environment.</a:t>
            </a:r>
            <a:endParaRPr sz="2100">
              <a:solidFill>
                <a:srgbClr val="CCCCC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42" name="Google Shape;542;p66"/>
          <p:cNvSpPr txBox="1">
            <a:spLocks noGrp="1"/>
          </p:cNvSpPr>
          <p:nvPr>
            <p:ph type="body" idx="4294967295"/>
          </p:nvPr>
        </p:nvSpPr>
        <p:spPr>
          <a:xfrm>
            <a:off x="683553" y="3205875"/>
            <a:ext cx="3678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chemeClr val="dk2"/>
                </a:solidFill>
              </a:rPr>
              <a:t>Part 11: </a:t>
            </a:r>
            <a:br>
              <a:rPr lang="en" sz="1400" b="0">
                <a:solidFill>
                  <a:schemeClr val="dk2"/>
                </a:solidFill>
              </a:rPr>
            </a:br>
            <a:r>
              <a:rPr lang="en" sz="1400" b="0">
                <a:solidFill>
                  <a:schemeClr val="dk2"/>
                </a:solidFill>
              </a:rPr>
              <a:t>Usability: Definitions and concepts</a:t>
            </a:r>
            <a:endParaRPr sz="1400" b="0">
              <a:solidFill>
                <a:schemeClr val="dk2"/>
              </a:solidFill>
            </a:endParaRPr>
          </a:p>
        </p:txBody>
      </p:sp>
      <p:sp>
        <p:nvSpPr>
          <p:cNvPr id="541" name="Google Shape;541;p66"/>
          <p:cNvSpPr txBox="1">
            <a:spLocks noGrp="1"/>
          </p:cNvSpPr>
          <p:nvPr>
            <p:ph type="title"/>
          </p:nvPr>
        </p:nvSpPr>
        <p:spPr>
          <a:xfrm>
            <a:off x="4855651" y="614050"/>
            <a:ext cx="3616800" cy="20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Accessibility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The </a:t>
            </a:r>
            <a:r>
              <a:rPr lang="en" sz="2100">
                <a:solidFill>
                  <a:schemeClr val="lt1"/>
                </a:solidFill>
              </a:rPr>
              <a:t>usability</a:t>
            </a:r>
            <a:r>
              <a:rPr lang="en" sz="210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 of a product, service, environment or facility by people with the </a:t>
            </a:r>
            <a:r>
              <a:rPr lang="en" sz="2100">
                <a:solidFill>
                  <a:schemeClr val="lt1"/>
                </a:solidFill>
              </a:rPr>
              <a:t>widest range of capabilities.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543" name="Google Shape;543;p66"/>
          <p:cNvSpPr txBox="1">
            <a:spLocks noGrp="1"/>
          </p:cNvSpPr>
          <p:nvPr>
            <p:ph type="body" idx="4294967295"/>
          </p:nvPr>
        </p:nvSpPr>
        <p:spPr>
          <a:xfrm>
            <a:off x="4855653" y="3205875"/>
            <a:ext cx="3678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chemeClr val="dk2"/>
                </a:solidFill>
              </a:rPr>
              <a:t>Part 20: </a:t>
            </a:r>
            <a:br>
              <a:rPr lang="en" sz="1400" b="0">
                <a:solidFill>
                  <a:schemeClr val="dk2"/>
                </a:solidFill>
              </a:rPr>
            </a:br>
            <a:r>
              <a:rPr lang="en" sz="1400" b="0">
                <a:solidFill>
                  <a:schemeClr val="dk2"/>
                </a:solidFill>
              </a:rPr>
              <a:t>An ergonomic approach to accessibility </a:t>
            </a:r>
            <a:endParaRPr sz="1400" b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bg" descr="(colored box for background contrast)"/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hed"/>
          <p:cNvSpPr txBox="1">
            <a:spLocks noGrp="1"/>
          </p:cNvSpPr>
          <p:nvPr>
            <p:ph type="title"/>
          </p:nvPr>
        </p:nvSpPr>
        <p:spPr>
          <a:xfrm>
            <a:off x="77150" y="4597500"/>
            <a:ext cx="83952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Pushing the boundaries so no one is left out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grpSp>
        <p:nvGrpSpPr>
          <p:cNvPr id="553" name="bell curve" descr="A bell curve shows Usability at the narrow top of the bell, Accessibility at a wider point, Accommodation at a an even wider point, and Assistance at the widest base of the curve"/>
          <p:cNvGrpSpPr/>
          <p:nvPr/>
        </p:nvGrpSpPr>
        <p:grpSpPr>
          <a:xfrm>
            <a:off x="745224" y="258042"/>
            <a:ext cx="7469965" cy="4007616"/>
            <a:chOff x="617950" y="145400"/>
            <a:chExt cx="7851551" cy="4171124"/>
          </a:xfrm>
        </p:grpSpPr>
        <p:grpSp>
          <p:nvGrpSpPr>
            <p:cNvPr id="554" name="Google Shape;554;p67"/>
            <p:cNvGrpSpPr/>
            <p:nvPr/>
          </p:nvGrpSpPr>
          <p:grpSpPr>
            <a:xfrm>
              <a:off x="617950" y="145400"/>
              <a:ext cx="7851551" cy="4171124"/>
              <a:chOff x="617950" y="81800"/>
              <a:chExt cx="7851551" cy="4171124"/>
            </a:xfrm>
          </p:grpSpPr>
          <p:pic>
            <p:nvPicPr>
              <p:cNvPr id="555" name="Google Shape;555;p67" descr="A bell curve shows Usability at the narrow top of the bell, Accessibility at a wider point, Accommodation at a an even wider point, and Assistance at the widest base of the curve"/>
              <p:cNvPicPr preferRelativeResize="0"/>
              <p:nvPr/>
            </p:nvPicPr>
            <p:blipFill rotWithShape="1">
              <a:blip r:embed="rId3">
                <a:alphaModFix/>
              </a:blip>
              <a:srcRect l="4565" t="1489" r="5206" b="19264"/>
              <a:stretch/>
            </p:blipFill>
            <p:spPr>
              <a:xfrm>
                <a:off x="617950" y="81800"/>
                <a:ext cx="7851551" cy="41711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6" name="Google Shape;556;p67"/>
              <p:cNvSpPr/>
              <p:nvPr/>
            </p:nvSpPr>
            <p:spPr>
              <a:xfrm>
                <a:off x="2162825" y="3861025"/>
                <a:ext cx="4816500" cy="30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" name="Google Shape;557;p67"/>
              <p:cNvSpPr/>
              <p:nvPr/>
            </p:nvSpPr>
            <p:spPr>
              <a:xfrm>
                <a:off x="988450" y="3760125"/>
                <a:ext cx="138300" cy="30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" name="Google Shape;558;p67"/>
              <p:cNvSpPr/>
              <p:nvPr/>
            </p:nvSpPr>
            <p:spPr>
              <a:xfrm>
                <a:off x="8015400" y="3760125"/>
                <a:ext cx="138300" cy="30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59" name="Google Shape;559;p67"/>
            <p:cNvGrpSpPr/>
            <p:nvPr/>
          </p:nvGrpSpPr>
          <p:grpSpPr>
            <a:xfrm>
              <a:off x="1881270" y="1417650"/>
              <a:ext cx="5379628" cy="2668666"/>
              <a:chOff x="1881006" y="1417650"/>
              <a:chExt cx="5425200" cy="2668666"/>
            </a:xfrm>
          </p:grpSpPr>
          <p:cxnSp>
            <p:nvCxnSpPr>
              <p:cNvPr id="560" name="Google Shape;560;p67"/>
              <p:cNvCxnSpPr/>
              <p:nvPr/>
            </p:nvCxnSpPr>
            <p:spPr>
              <a:xfrm rot="10800000" flipH="1">
                <a:off x="3862150" y="1417650"/>
                <a:ext cx="1444800" cy="9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DABC7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561" name="Google Shape;561;p67"/>
              <p:cNvCxnSpPr/>
              <p:nvPr/>
            </p:nvCxnSpPr>
            <p:spPr>
              <a:xfrm>
                <a:off x="3194275" y="2485125"/>
                <a:ext cx="2694300" cy="23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DABC7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562" name="Google Shape;562;p67"/>
              <p:cNvCxnSpPr/>
              <p:nvPr/>
            </p:nvCxnSpPr>
            <p:spPr>
              <a:xfrm rot="10800000" flipH="1">
                <a:off x="2549855" y="3441535"/>
                <a:ext cx="4014000" cy="270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DABC7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563" name="Google Shape;563;p67"/>
              <p:cNvCxnSpPr/>
              <p:nvPr/>
            </p:nvCxnSpPr>
            <p:spPr>
              <a:xfrm>
                <a:off x="1881006" y="4062916"/>
                <a:ext cx="5425200" cy="2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DABC7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</p:grpSp>
        <p:grpSp>
          <p:nvGrpSpPr>
            <p:cNvPr id="564" name="Google Shape;564;p67"/>
            <p:cNvGrpSpPr/>
            <p:nvPr/>
          </p:nvGrpSpPr>
          <p:grpSpPr>
            <a:xfrm>
              <a:off x="3775829" y="1310950"/>
              <a:ext cx="1531252" cy="2882770"/>
              <a:chOff x="3775800" y="1310950"/>
              <a:chExt cx="1592400" cy="2882770"/>
            </a:xfrm>
          </p:grpSpPr>
          <p:sp>
            <p:nvSpPr>
              <p:cNvPr id="565" name="Google Shape;565;p67"/>
              <p:cNvSpPr txBox="1"/>
              <p:nvPr/>
            </p:nvSpPr>
            <p:spPr>
              <a:xfrm>
                <a:off x="3857804" y="2376239"/>
                <a:ext cx="1382400" cy="23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" sz="1400" i="0" u="none" strike="noStrike" cap="none">
                    <a:solidFill>
                      <a:srgbClr val="4D565E"/>
                    </a:solidFill>
                    <a:latin typeface="Public Sans ExtraBold"/>
                    <a:ea typeface="Public Sans ExtraBold"/>
                    <a:cs typeface="Public Sans ExtraBold"/>
                    <a:sym typeface="Public Sans ExtraBold"/>
                  </a:rPr>
                  <a:t>Accessibility</a:t>
                </a:r>
                <a:endParaRPr sz="1400" i="0" u="none" strike="noStrike" cap="none">
                  <a:solidFill>
                    <a:srgbClr val="4D565E"/>
                  </a:solidFill>
                  <a:latin typeface="Public Sans ExtraBold"/>
                  <a:ea typeface="Public Sans ExtraBold"/>
                  <a:cs typeface="Public Sans ExtraBold"/>
                  <a:sym typeface="Public Sans ExtraBold"/>
                </a:endParaRPr>
              </a:p>
            </p:txBody>
          </p:sp>
          <p:sp>
            <p:nvSpPr>
              <p:cNvPr id="566" name="Google Shape;566;p67"/>
              <p:cNvSpPr txBox="1"/>
              <p:nvPr/>
            </p:nvSpPr>
            <p:spPr>
              <a:xfrm>
                <a:off x="3985787" y="3955520"/>
                <a:ext cx="1172400" cy="23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" sz="1400" i="0" u="none" strike="noStrike" cap="none">
                    <a:solidFill>
                      <a:srgbClr val="4D565E"/>
                    </a:solidFill>
                    <a:latin typeface="Public Sans ExtraBold"/>
                    <a:ea typeface="Public Sans ExtraBold"/>
                    <a:cs typeface="Public Sans ExtraBold"/>
                    <a:sym typeface="Public Sans ExtraBold"/>
                  </a:rPr>
                  <a:t>Assistance </a:t>
                </a:r>
                <a:endParaRPr sz="1400" i="0" u="none" strike="noStrike" cap="none">
                  <a:solidFill>
                    <a:srgbClr val="4D565E"/>
                  </a:solidFill>
                  <a:latin typeface="Public Sans ExtraBold"/>
                  <a:ea typeface="Public Sans ExtraBold"/>
                  <a:cs typeface="Public Sans ExtraBold"/>
                  <a:sym typeface="Public Sans ExtraBold"/>
                </a:endParaRPr>
              </a:p>
            </p:txBody>
          </p:sp>
          <p:sp>
            <p:nvSpPr>
              <p:cNvPr id="567" name="Google Shape;567;p67"/>
              <p:cNvSpPr txBox="1"/>
              <p:nvPr/>
            </p:nvSpPr>
            <p:spPr>
              <a:xfrm>
                <a:off x="3775800" y="3307835"/>
                <a:ext cx="1592400" cy="23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" sz="1400" i="0" u="none" strike="noStrike" cap="none">
                    <a:solidFill>
                      <a:srgbClr val="4D565E"/>
                    </a:solidFill>
                    <a:latin typeface="Public Sans ExtraBold"/>
                    <a:ea typeface="Public Sans ExtraBold"/>
                    <a:cs typeface="Public Sans ExtraBold"/>
                    <a:sym typeface="Public Sans ExtraBold"/>
                  </a:rPr>
                  <a:t>Accommodation </a:t>
                </a:r>
                <a:endParaRPr sz="1400" i="0" u="none" strike="noStrike" cap="none">
                  <a:solidFill>
                    <a:srgbClr val="4D565E"/>
                  </a:solidFill>
                  <a:latin typeface="Public Sans ExtraBold"/>
                  <a:ea typeface="Public Sans ExtraBold"/>
                  <a:cs typeface="Public Sans ExtraBold"/>
                  <a:sym typeface="Public Sans ExtraBold"/>
                </a:endParaRPr>
              </a:p>
            </p:txBody>
          </p:sp>
          <p:sp>
            <p:nvSpPr>
              <p:cNvPr id="568" name="Google Shape;568;p67"/>
              <p:cNvSpPr txBox="1"/>
              <p:nvPr/>
            </p:nvSpPr>
            <p:spPr>
              <a:xfrm>
                <a:off x="4140450" y="1310950"/>
                <a:ext cx="863100" cy="23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" sz="1400" i="0" u="none" strike="noStrike" cap="none">
                    <a:solidFill>
                      <a:srgbClr val="4D565E"/>
                    </a:solidFill>
                    <a:latin typeface="Public Sans ExtraBold"/>
                    <a:ea typeface="Public Sans ExtraBold"/>
                    <a:cs typeface="Public Sans ExtraBold"/>
                    <a:sym typeface="Public Sans ExtraBold"/>
                  </a:rPr>
                  <a:t>Usability</a:t>
                </a:r>
                <a:endParaRPr sz="1400" i="0" u="none" strike="noStrike" cap="none">
                  <a:solidFill>
                    <a:srgbClr val="4D565E"/>
                  </a:solidFill>
                  <a:latin typeface="Public Sans ExtraBold"/>
                  <a:ea typeface="Public Sans ExtraBold"/>
                  <a:cs typeface="Public Sans ExtraBold"/>
                  <a:sym typeface="Public Sans ExtraBold"/>
                </a:endParaRPr>
              </a:p>
            </p:txBody>
          </p:sp>
        </p:grpSp>
      </p:grpSp>
      <p:sp>
        <p:nvSpPr>
          <p:cNvPr id="552" name="Google Shape;55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b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5" name="hed"/>
          <p:cNvSpPr txBox="1">
            <a:spLocks noGrp="1"/>
          </p:cNvSpPr>
          <p:nvPr>
            <p:ph type="title"/>
          </p:nvPr>
        </p:nvSpPr>
        <p:spPr>
          <a:xfrm>
            <a:off x="77150" y="4597500"/>
            <a:ext cx="83952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accommodation to universal design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77" name="acc image" descr="Ring bell for assistance. Sign outside a polling place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222" y="994195"/>
            <a:ext cx="1701411" cy="2627996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acc cap"/>
          <p:cNvSpPr txBox="1"/>
          <p:nvPr/>
        </p:nvSpPr>
        <p:spPr>
          <a:xfrm>
            <a:off x="635225" y="3739700"/>
            <a:ext cx="1701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Accommodation</a:t>
            </a:r>
            <a:endParaRPr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82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0248" y="2072119"/>
            <a:ext cx="405300" cy="47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a11y image" descr="Polling place with privacy booths lined up. One has a handicapped sign and it at a lower tabl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2728" y="1001345"/>
            <a:ext cx="2432483" cy="2613708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a11y cap"/>
          <p:cNvSpPr txBox="1"/>
          <p:nvPr/>
        </p:nvSpPr>
        <p:spPr>
          <a:xfrm>
            <a:off x="3122725" y="3739700"/>
            <a:ext cx="2432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Accessibility</a:t>
            </a:r>
            <a:endParaRPr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83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4987" y="2072119"/>
            <a:ext cx="405300" cy="47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9" name="ud image" descr="Universally designed system - Los Angeles VSAP model voting system"/>
          <p:cNvGrpSpPr/>
          <p:nvPr/>
        </p:nvGrpSpPr>
        <p:grpSpPr>
          <a:xfrm>
            <a:off x="6341305" y="994195"/>
            <a:ext cx="2167227" cy="2627996"/>
            <a:chOff x="6151562" y="1518640"/>
            <a:chExt cx="2889637" cy="3503994"/>
          </a:xfrm>
        </p:grpSpPr>
        <p:sp>
          <p:nvSpPr>
            <p:cNvPr id="580" name="Google Shape;580;p68"/>
            <p:cNvSpPr/>
            <p:nvPr/>
          </p:nvSpPr>
          <p:spPr>
            <a:xfrm>
              <a:off x="6224780" y="1518640"/>
              <a:ext cx="2781300" cy="282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1" name="Google Shape;581;p68" descr="Photograph of the VSAP device model, showing all the components" title="VSAP screen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51562" y="1518640"/>
              <a:ext cx="2889637" cy="3503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6" name="ud cap"/>
          <p:cNvSpPr txBox="1"/>
          <p:nvPr/>
        </p:nvSpPr>
        <p:spPr>
          <a:xfrm>
            <a:off x="6396975" y="3739700"/>
            <a:ext cx="211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Universal design</a:t>
            </a:r>
            <a:endParaRPr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576" name="#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9"/>
          <p:cNvSpPr txBox="1">
            <a:spLocks noGrp="1"/>
          </p:cNvSpPr>
          <p:nvPr>
            <p:ph type="title"/>
          </p:nvPr>
        </p:nvSpPr>
        <p:spPr>
          <a:xfrm>
            <a:off x="265950" y="1620750"/>
            <a:ext cx="31443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/>
              <a:t>A universal controller for accessible voting is also delightful</a:t>
            </a:r>
            <a:endParaRPr sz="1300" b="0"/>
          </a:p>
        </p:txBody>
      </p:sp>
      <p:pic>
        <p:nvPicPr>
          <p:cNvPr id="593" name="Google Shape;593;p69" descr="Election Guard prototype has an XBox Adaptive Controller and plugs for AT built into the base. A touch screen sits above it, showing the opening screen for marking a ballot."/>
          <p:cNvPicPr preferRelativeResize="0"/>
          <p:nvPr/>
        </p:nvPicPr>
        <p:blipFill rotWithShape="1">
          <a:blip r:embed="rId3">
            <a:alphaModFix/>
          </a:blip>
          <a:srcRect t="7388" b="7779"/>
          <a:stretch/>
        </p:blipFill>
        <p:spPr>
          <a:xfrm>
            <a:off x="4596525" y="0"/>
            <a:ext cx="45476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attrib"/>
          <p:cNvSpPr txBox="1">
            <a:spLocks noGrp="1"/>
          </p:cNvSpPr>
          <p:nvPr>
            <p:ph type="body" idx="4294967295"/>
          </p:nvPr>
        </p:nvSpPr>
        <p:spPr>
          <a:xfrm>
            <a:off x="683550" y="4203019"/>
            <a:ext cx="7776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Principle 5 – Equivalent and consistent voter access </a:t>
            </a:r>
            <a:endParaRPr sz="14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</a:rPr>
              <a:t>5.1-A  Voting methods and interaction mode</a:t>
            </a:r>
            <a:endParaRPr sz="1400" b="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601" name="quote"/>
          <p:cNvSpPr txBox="1"/>
          <p:nvPr/>
        </p:nvSpPr>
        <p:spPr>
          <a:xfrm>
            <a:off x="647305" y="984874"/>
            <a:ext cx="82281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2000"/>
              <a:buFont typeface="Calibri"/>
              <a:buNone/>
            </a:pP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Within any method of voting, </a:t>
            </a:r>
            <a:r>
              <a:rPr lang="en" sz="29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all display formats</a:t>
            </a:r>
            <a:r>
              <a:rPr lang="en" sz="2900" b="1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including enhanced visual and audio and </a:t>
            </a:r>
            <a:r>
              <a:rPr lang="en" sz="29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all interaction modes</a:t>
            </a:r>
            <a:r>
              <a:rPr lang="en" sz="2900" b="1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including</a:t>
            </a:r>
            <a:r>
              <a:rPr lang="en" sz="29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tactile and limited dexterity</a:t>
            </a:r>
            <a:r>
              <a:rPr lang="en" sz="29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must have the</a:t>
            </a:r>
            <a:r>
              <a:rPr lang="en" sz="29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same functionality</a:t>
            </a:r>
            <a:r>
              <a:rPr lang="en" sz="2900" b="1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as the</a:t>
            </a:r>
            <a:r>
              <a:rPr lang="en" sz="29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visual format and touch mode</a:t>
            </a:r>
            <a:r>
              <a:rPr lang="en" sz="29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9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including voting, verification, and casting. </a:t>
            </a:r>
            <a:endParaRPr sz="2900" dirty="0">
              <a:solidFill>
                <a:srgbClr val="CCCCC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29701-85A8-CC62-7BEB-BA023F74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63" y="3296910"/>
            <a:ext cx="8229600" cy="857400"/>
          </a:xfrm>
        </p:spPr>
        <p:txBody>
          <a:bodyPr/>
          <a:lstStyle/>
          <a:p>
            <a:r>
              <a:rPr lang="en-US" sz="1400" dirty="0"/>
              <a:t>VVSG</a:t>
            </a:r>
            <a:r>
              <a:rPr lang="en-US" sz="1400" baseline="0" dirty="0"/>
              <a:t> 2.0 requirement</a:t>
            </a:r>
            <a:endParaRPr lang="en-US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bg" descr="(colored box for background contrast)"/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rgbClr val="2D22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8" name="hed"/>
          <p:cNvSpPr txBox="1">
            <a:spLocks noGrp="1"/>
          </p:cNvSpPr>
          <p:nvPr>
            <p:ph type="title"/>
          </p:nvPr>
        </p:nvSpPr>
        <p:spPr>
          <a:xfrm>
            <a:off x="77150" y="4597500"/>
            <a:ext cx="83952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2020, Los Angeles County went from one of the most backward voting systems to the most advanced.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610" name="mark" descr="Inkavote system. A person uses a stubby marking tool to fill in a hole next to a candidate na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25" y="618850"/>
            <a:ext cx="1472879" cy="1963843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1" name="pen" descr="Marking an Inkavote ballot by hand by filling in small rectangles on a card with no label."/>
          <p:cNvPicPr preferRelativeResize="0"/>
          <p:nvPr/>
        </p:nvPicPr>
        <p:blipFill rotWithShape="1">
          <a:blip r:embed="rId4">
            <a:alphaModFix/>
          </a:blip>
          <a:srcRect l="33912" r="42149" b="19903"/>
          <a:stretch/>
        </p:blipFill>
        <p:spPr>
          <a:xfrm>
            <a:off x="956629" y="1662575"/>
            <a:ext cx="1539496" cy="22422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3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88530" y="2024544"/>
            <a:ext cx="405300" cy="47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2" name="new machines" descr="A row of VSAP voting systems under a tent that says LAVote.NET. There are some people voting, and colorful market umbrellas in the background. Another tent is visible to the left. "/>
          <p:cNvPicPr preferRelativeResize="0"/>
          <p:nvPr/>
        </p:nvPicPr>
        <p:blipFill rotWithShape="1">
          <a:blip r:embed="rId5">
            <a:alphaModFix/>
          </a:blip>
          <a:srcRect r="27620"/>
          <a:stretch/>
        </p:blipFill>
        <p:spPr>
          <a:xfrm>
            <a:off x="3322999" y="0"/>
            <a:ext cx="5821000" cy="45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#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rgbClr val="2D22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72"/>
          <p:cNvSpPr txBox="1">
            <a:spLocks noGrp="1"/>
          </p:cNvSpPr>
          <p:nvPr>
            <p:ph type="title"/>
          </p:nvPr>
        </p:nvSpPr>
        <p:spPr>
          <a:xfrm>
            <a:off x="77150" y="4597500"/>
            <a:ext cx="83952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Vote-by-mail ballots launched in 2018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23" name="Google Shape;623;p72" descr="The contest of the vote by mail packet. On top, the Return Envelope, postage paid. Under that, instructions in the package, and a Demo Ballot on the bottom of the pile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74" y="601622"/>
            <a:ext cx="3453640" cy="332045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2" name="Google Shape;622;p72" descr="A demo vote by mail ballot. It has a column of instructions, and two with contests and candidates.&#10;The text is easy to read and there is good spacing around the marking target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1249" y="601622"/>
            <a:ext cx="4738225" cy="3320458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1" name="Google Shape;621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p73"/>
          <p:cNvSpPr txBox="1">
            <a:spLocks noGrp="1"/>
          </p:cNvSpPr>
          <p:nvPr>
            <p:ph type="title"/>
          </p:nvPr>
        </p:nvSpPr>
        <p:spPr>
          <a:xfrm>
            <a:off x="77150" y="4597500"/>
            <a:ext cx="83952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VSAP (Voting System for All People) is designed for universal use, and for 2 weeks of operation in vote centers.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32" name="Google Shape;632;p73" descr="Left: Front view of the VSAP voting system&#10;There is a keypad and headsets on the left, a screen in the center, and a flat area on the right. It has a screen around it, and study looking legs.&#10;&#10;Right: the back of the yellow enclosure with a ballot box hanging off the back."/>
          <p:cNvPicPr preferRelativeResize="0"/>
          <p:nvPr/>
        </p:nvPicPr>
        <p:blipFill rotWithShape="1">
          <a:blip r:embed="rId3">
            <a:alphaModFix/>
          </a:blip>
          <a:srcRect l="5767"/>
          <a:stretch/>
        </p:blipFill>
        <p:spPr>
          <a:xfrm>
            <a:off x="1466076" y="165975"/>
            <a:ext cx="6425975" cy="419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b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9" name="hed"/>
          <p:cNvSpPr txBox="1">
            <a:spLocks noGrp="1"/>
          </p:cNvSpPr>
          <p:nvPr>
            <p:ph type="title"/>
          </p:nvPr>
        </p:nvSpPr>
        <p:spPr>
          <a:xfrm>
            <a:off x="77150" y="4597509"/>
            <a:ext cx="8179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Ballot marking systems: Mark, review, print, verify, cast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43" name="step 1" descr="Photo of marking the ballot. Contest title: Member of the State Assembly 48th District. &#10;Names are nor read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041" y="833181"/>
            <a:ext cx="1710395" cy="3040671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8405" y="2072119"/>
            <a:ext cx="405300" cy="47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step 2" descr="Photo of part of the Review Your Selections screen,. &#10;1 contest is partially marked, two have no selection ma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6805" y="833175"/>
            <a:ext cx="1710395" cy="304066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9054" y="2072119"/>
            <a:ext cx="405300" cy="47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step 3" descr="Hand holding up a printed ballot. Most of the text is not readable. It says&#10;Official Ballot 2016&#10;There is a QR code on the left, and two partial columns of selections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1569" y="833177"/>
            <a:ext cx="1710395" cy="304067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#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b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" y="0"/>
            <a:ext cx="9144000" cy="452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hed"/>
          <p:cNvSpPr txBox="1">
            <a:spLocks noGrp="1"/>
          </p:cNvSpPr>
          <p:nvPr>
            <p:ph type="title"/>
          </p:nvPr>
        </p:nvSpPr>
        <p:spPr>
          <a:xfrm>
            <a:off x="77150" y="4597509"/>
            <a:ext cx="8179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Poll Pass: Mark your selections anywhere, vote in person.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55" name="img 1" descr="Mobile screen: begin premarking your ballot by finding the ballot associated with your voter registration.&#10;&#10;Fields: last name, date of birth, house number&#10;Button: find my ballo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750" y="833172"/>
            <a:ext cx="1670484" cy="30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img 2" descr="A contest being marked. 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8626" y="833163"/>
            <a:ext cx="1670484" cy="30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img 3" descr="Poll Pass ready - a large QR code with instructions to bring this to the vote center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2491" y="833166"/>
            <a:ext cx="1670484" cy="30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img 4" descr="A voter at the voting system holds a phone for a scanner under the front edge fo the voting system to read the ballot. "/>
          <p:cNvPicPr preferRelativeResize="0"/>
          <p:nvPr/>
        </p:nvPicPr>
        <p:blipFill rotWithShape="1">
          <a:blip r:embed="rId6">
            <a:alphaModFix/>
          </a:blip>
          <a:srcRect l="69481" t="6752" r="5063" b="7827"/>
          <a:stretch/>
        </p:blipFill>
        <p:spPr>
          <a:xfrm>
            <a:off x="6356376" y="833163"/>
            <a:ext cx="1692406" cy="30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#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Featured sites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4" name="Google Shape;254;p49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Accessibility in civic spaces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pic>
        <p:nvPicPr>
          <p:cNvPr id="256" name="Google Shape;256;p49" descr="Avatar of Dan Williams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35100" y="4303925"/>
            <a:ext cx="673800" cy="839400"/>
          </a:xfrm>
          <a:prstGeom prst="rect">
            <a:avLst/>
          </a:prstGeom>
        </p:spPr>
      </p:pic>
      <p:sp>
        <p:nvSpPr>
          <p:cNvPr id="257" name="Google Shape;25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hed"/>
          <p:cNvSpPr txBox="1">
            <a:spLocks noGrp="1"/>
          </p:cNvSpPr>
          <p:nvPr>
            <p:ph type="title"/>
          </p:nvPr>
        </p:nvSpPr>
        <p:spPr>
          <a:xfrm>
            <a:off x="2944426" y="33850"/>
            <a:ext cx="5610000" cy="85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</a:rPr>
              <a:t>Closing thoughts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663" name="img" descr="Photo of protester in a wheelchair with sign: Cut the crap and cut the curb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900" y="505315"/>
            <a:ext cx="2241301" cy="37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cap"/>
          <p:cNvSpPr txBox="1"/>
          <p:nvPr/>
        </p:nvSpPr>
        <p:spPr>
          <a:xfrm>
            <a:off x="258518" y="4324541"/>
            <a:ext cx="1595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65E"/>
              </a:buClr>
              <a:buSzPts val="1360"/>
              <a:buFont typeface="Noto Sans Symbols"/>
              <a:buNone/>
            </a:pPr>
            <a:r>
              <a:rPr lang="en" sz="1075" i="0" u="none" strike="noStrike" cap="none" dirty="0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Photo: </a:t>
            </a:r>
            <a:r>
              <a:rPr lang="en" sz="1075" i="0" u="none" strike="noStrike" cap="none" dirty="0" err="1">
                <a:solidFill>
                  <a:srgbClr val="FFFFFF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mtstcil.org</a:t>
            </a:r>
            <a:endParaRPr sz="1075" i="0" u="none" strike="noStrike" cap="none" dirty="0">
              <a:solidFill>
                <a:srgbClr val="FFFFFF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665" name="text"/>
          <p:cNvSpPr txBox="1"/>
          <p:nvPr/>
        </p:nvSpPr>
        <p:spPr>
          <a:xfrm>
            <a:off x="2507813" y="1010773"/>
            <a:ext cx="6105900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</a:pPr>
            <a:r>
              <a:rPr lang="en" sz="18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Start with intent. </a:t>
            </a:r>
            <a:r>
              <a:rPr lang="en" sz="18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Define guiding principles towards goals for everyone, and consider how disabilities affect the path to success.</a:t>
            </a:r>
            <a:endParaRPr sz="1800" dirty="0">
              <a:solidFill>
                <a:srgbClr val="CCCCC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</a:pPr>
            <a:r>
              <a:rPr lang="en" sz="18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Get ahead of the work</a:t>
            </a:r>
            <a:r>
              <a:rPr lang="en" sz="18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8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with preliminary research and keep it going with testing as you design </a:t>
            </a:r>
            <a:br>
              <a:rPr lang="en" sz="18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" sz="18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and develop.</a:t>
            </a:r>
            <a:endParaRPr sz="1800" dirty="0">
              <a:solidFill>
                <a:srgbClr val="CCCCC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"/>
              <a:buChar char="●"/>
            </a:pPr>
            <a:r>
              <a:rPr lang="en" sz="18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Involve stakeholders</a:t>
            </a:r>
            <a:r>
              <a:rPr lang="en" sz="1800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800" dirty="0">
                <a:solidFill>
                  <a:srgbClr val="CCCCCC"/>
                </a:solidFill>
                <a:latin typeface="Public Sans"/>
                <a:ea typeface="Public Sans"/>
                <a:cs typeface="Public Sans"/>
                <a:sym typeface="Public Sans"/>
              </a:rPr>
              <a:t>through the process for both input and transparency. </a:t>
            </a:r>
            <a:endParaRPr sz="1800" dirty="0">
              <a:solidFill>
                <a:srgbClr val="CCCCC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 ExtraBold"/>
              <a:buChar char="●"/>
            </a:pPr>
            <a:r>
              <a:rPr lang="en" sz="1800" dirty="0">
                <a:solidFill>
                  <a:schemeClr val="lt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The work never ends. </a:t>
            </a:r>
            <a:endParaRPr sz="1800" dirty="0">
              <a:solidFill>
                <a:schemeClr val="lt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457200" lvl="0" indent="-381000" algn="l" rtl="0">
              <a:spcBef>
                <a:spcPts val="2000"/>
              </a:spcBef>
              <a:spcAft>
                <a:spcPts val="2500"/>
              </a:spcAft>
              <a:buClr>
                <a:schemeClr val="dk1"/>
              </a:buClr>
              <a:buSzPts val="2400"/>
              <a:buFont typeface="Public Sans ExtraBold"/>
              <a:buChar char="●"/>
            </a:pPr>
            <a:r>
              <a:rPr lang="en" sz="2400" dirty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Thank you!</a:t>
            </a:r>
            <a:endParaRPr sz="2400" dirty="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cxnSp>
        <p:nvCxnSpPr>
          <p:cNvPr id="666" name="Google Shape;666;p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62411" y="1020522"/>
            <a:ext cx="549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7" name="Google Shape;667;p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62411" y="1994322"/>
            <a:ext cx="549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62411" y="2938922"/>
            <a:ext cx="549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62411" y="3620572"/>
            <a:ext cx="549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" name="Google Shape;670;p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62411" y="4018036"/>
            <a:ext cx="549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7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sp>
        <p:nvSpPr>
          <p:cNvPr id="676" name="Google Shape;676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8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month</a:t>
            </a:r>
            <a:endParaRPr/>
          </a:p>
        </p:txBody>
      </p:sp>
      <p:sp>
        <p:nvSpPr>
          <p:cNvPr id="682" name="Google Shape;682;p78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June: </a:t>
            </a:r>
            <a:br>
              <a:rPr lang="en"/>
            </a:b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A first look at Web Components</a:t>
            </a:r>
            <a:b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683" name="Google Shape;683;p78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#uswds-public</a:t>
            </a:r>
            <a:endParaRPr/>
          </a:p>
          <a:p>
            <a:pPr marL="457200" lvl="0" indent="-406400" algn="l" rtl="0">
              <a:spcBef>
                <a:spcPts val="130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github.com/uswds</a:t>
            </a:r>
            <a:endParaRPr/>
          </a:p>
          <a:p>
            <a:pPr marL="457200" lvl="0" indent="-406400" algn="l" rtl="0">
              <a:spcBef>
                <a:spcPts val="1300"/>
              </a:spcBef>
              <a:spcAft>
                <a:spcPts val="1300"/>
              </a:spcAft>
              <a:buSzPts val="2800"/>
              <a:buChar char="●"/>
            </a:pPr>
            <a:r>
              <a:rPr lang="en"/>
              <a:t>designsystem.digital.gov</a:t>
            </a:r>
            <a:endParaRPr/>
          </a:p>
        </p:txBody>
      </p:sp>
      <p:sp>
        <p:nvSpPr>
          <p:cNvPr id="684" name="Google Shape;684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Featured sites</a:t>
            </a:r>
            <a:endParaRPr dirty="0"/>
          </a:p>
        </p:txBody>
      </p:sp>
      <p:sp>
        <p:nvSpPr>
          <p:cNvPr id="263" name="Google Shape;263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title"/>
          </p:nvPr>
        </p:nvSpPr>
        <p:spPr>
          <a:xfrm>
            <a:off x="3758701" y="259300"/>
            <a:ext cx="48990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United States Election Assistance Commission</a:t>
            </a:r>
            <a:endParaRPr/>
          </a:p>
        </p:txBody>
      </p:sp>
      <p:sp>
        <p:nvSpPr>
          <p:cNvPr id="270" name="Google Shape;270;p51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eac.gov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271" name="Google Shape;271;p51" descr="Th eac.gov homepage features the headline &quot;Voting experiences since HAVA&quot;"/>
          <p:cNvPicPr preferRelativeResize="0"/>
          <p:nvPr/>
        </p:nvPicPr>
        <p:blipFill rotWithShape="1">
          <a:blip r:embed="rId4">
            <a:alphaModFix/>
          </a:blip>
          <a:srcRect b="70658"/>
          <a:stretch/>
        </p:blipFill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69" name="Google Shape;269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work!</a:t>
            </a:r>
            <a:endParaRPr/>
          </a:p>
        </p:txBody>
      </p:sp>
      <p:sp>
        <p:nvSpPr>
          <p:cNvPr id="277" name="Google Shape;27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</p:txBody>
      </p:sp>
      <p:sp>
        <p:nvSpPr>
          <p:cNvPr id="283" name="Google Shape;28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3.8.1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Coming next week</a:t>
            </a:r>
            <a:endParaRPr dirty="0">
              <a:solidFill>
                <a:schemeClr val="accen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August Monthly Call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Community Choice!</a:t>
            </a:r>
            <a:endParaRPr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95" name="Google Shape;295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SWDS">
  <a:themeElements>
    <a:clrScheme name="Simple Light">
      <a:dk1>
        <a:srgbClr val="1B1B1B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EF5E25"/>
      </a:accent4>
      <a:accent5>
        <a:srgbClr val="0097A7"/>
      </a:accent5>
      <a:accent6>
        <a:srgbClr val="F1E5C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SWDS">
  <a:themeElements>
    <a:clrScheme name="Simple Light">
      <a:dk1>
        <a:srgbClr val="1B1B1B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696</Words>
  <Application>Microsoft Macintosh PowerPoint</Application>
  <PresentationFormat>On-screen Show (16:9)</PresentationFormat>
  <Paragraphs>159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Public Sans ExtraBold</vt:lpstr>
      <vt:lpstr>Public Sans</vt:lpstr>
      <vt:lpstr>Open Sans</vt:lpstr>
      <vt:lpstr>Public Sans Thin</vt:lpstr>
      <vt:lpstr>Public Sans Light</vt:lpstr>
      <vt:lpstr>Calibri</vt:lpstr>
      <vt:lpstr>IBM Plex Mono Medium</vt:lpstr>
      <vt:lpstr>Public Sans ExtraLight</vt:lpstr>
      <vt:lpstr>Noto Sans Symbols</vt:lpstr>
      <vt:lpstr>Arial</vt:lpstr>
      <vt:lpstr>Public Sans Medium</vt:lpstr>
      <vt:lpstr>USWDS</vt:lpstr>
      <vt:lpstr>USWDS</vt:lpstr>
      <vt:lpstr>USWDS Monthly Call</vt:lpstr>
      <vt:lpstr>Hi!</vt:lpstr>
      <vt:lpstr>Agenda</vt:lpstr>
      <vt:lpstr>Featured sites</vt:lpstr>
      <vt:lpstr>United States Election Assistance Commission</vt:lpstr>
      <vt:lpstr>Great work!</vt:lpstr>
      <vt:lpstr>Product updates</vt:lpstr>
      <vt:lpstr>USWDS 3.8.1 Coming next week</vt:lpstr>
      <vt:lpstr>August Monthly Call Community Choice!</vt:lpstr>
      <vt:lpstr>Accessibility test update Character Count, Prose, Tag</vt:lpstr>
      <vt:lpstr>Global Accessibility  Awareness Day</vt:lpstr>
      <vt:lpstr>Amy Cole she/her</vt:lpstr>
      <vt:lpstr>Alex Hull she/her</vt:lpstr>
      <vt:lpstr>Whitney Quesenbery she/they</vt:lpstr>
      <vt:lpstr>Creating accessible civic spaces Building accessibility into  voting systems</vt:lpstr>
      <vt:lpstr>Focus on the  impact on people (not a vague severity scale)</vt:lpstr>
      <vt:lpstr>Designing for delight  begins with a balance of small pleasures and consideration</vt:lpstr>
      <vt:lpstr>Why might this information be delightful?</vt:lpstr>
      <vt:lpstr>Definition of disability</vt:lpstr>
      <vt:lpstr>Definitions of usability and accessibility</vt:lpstr>
      <vt:lpstr>Pushing the boundaries so no one is left out </vt:lpstr>
      <vt:lpstr>From accommodation to universal design </vt:lpstr>
      <vt:lpstr>A universal controller for accessible voting is also delightful</vt:lpstr>
      <vt:lpstr>VVSG 2.0 requirement</vt:lpstr>
      <vt:lpstr>In 2020, Los Angeles County went from one of the most backward voting systems to the most advanced. </vt:lpstr>
      <vt:lpstr>Vote-by-mail ballots launched in 2018 </vt:lpstr>
      <vt:lpstr>VSAP (Voting System for All People) is designed for universal use, and for 2 weeks of operation in vote centers. </vt:lpstr>
      <vt:lpstr>Ballot marking systems: Mark, review, print, verify, cast </vt:lpstr>
      <vt:lpstr>The Poll Pass: Mark your selections anywhere, vote in person. </vt:lpstr>
      <vt:lpstr>Closing thoughts</vt:lpstr>
      <vt:lpstr>Q&amp;A</vt:lpstr>
      <vt:lpstr>Next month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USWDS Monthly Call</dc:title>
  <cp:lastModifiedBy>danielowilliams</cp:lastModifiedBy>
  <cp:revision>6</cp:revision>
  <dcterms:modified xsi:type="dcterms:W3CDTF">2024-05-16T17:37:03Z</dcterms:modified>
</cp:coreProperties>
</file>